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7" Type="http://schemas.openxmlformats.org/officeDocument/2006/relationships/slideLayout" Target="../slideLayouts/slideLayout1.xml"/><Relationship Id="rId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7" Type="http://schemas.openxmlformats.org/officeDocument/2006/relationships/slideLayout" Target="../slideLayouts/slideLayout1.xml"/><Relationship Id="rId8"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7" Type="http://schemas.openxmlformats.org/officeDocument/2006/relationships/slideLayout" Target="../slideLayouts/slideLayout1.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833199" y="1907024"/>
            <a:ext cx="7477601" cy="1666399"/>
          </a:xfrm>
          <a:prstGeom prst="rect">
            <a:avLst/>
          </a:prstGeom>
          <a:noFill/>
          <a:ln/>
        </p:spPr>
        <p:txBody>
          <a:bodyPr wrap="square" rtlCol="0" anchor="t"/>
          <a:lstStyle/>
          <a:p>
            <a:pPr indent="0" marL="0">
              <a:lnSpc>
                <a:spcPts val="6561"/>
              </a:lnSpc>
              <a:buNone/>
            </a:pPr>
            <a:r>
              <a:rPr lang="en-US" sz="5249" b="1" spc="-105" kern="0" dirty="0">
                <a:solidFill>
                  <a:srgbClr val="FF75D3"/>
                </a:solidFill>
                <a:latin typeface="adonis-web" pitchFamily="34" charset="0"/>
                <a:ea typeface="adonis-web" pitchFamily="34" charset="-122"/>
                <a:cs typeface="adonis-web" pitchFamily="34" charset="-120"/>
              </a:rPr>
              <a:t>Common Linux Process Utilities</a:t>
            </a:r>
            <a:endParaRPr lang="en-US" sz="5249" dirty="0"/>
          </a:p>
        </p:txBody>
      </p:sp>
      <p:sp>
        <p:nvSpPr>
          <p:cNvPr id="5" name="Text 2"/>
          <p:cNvSpPr/>
          <p:nvPr/>
        </p:nvSpPr>
        <p:spPr>
          <a:xfrm>
            <a:off x="833199" y="3906679"/>
            <a:ext cx="7477601" cy="1777008"/>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Welcome to this guide on the most widely-used process utilities in the Linux operating system. Processes are essential components of the system, and managing them correctly can help improve the stability and security of your machine. In this presentation, you'll learn the syntax, examples, and purposes behind various process utilities, including ps, top, kill, pkill, pgrep, htop, pstree, killall, and nice/renice.</a:t>
            </a:r>
            <a:endParaRPr lang="en-US" sz="1750" dirty="0"/>
          </a:p>
        </p:txBody>
      </p:sp>
      <p:sp>
        <p:nvSpPr>
          <p:cNvPr id="6" name="Shape 3"/>
          <p:cNvSpPr/>
          <p:nvPr/>
        </p:nvSpPr>
        <p:spPr>
          <a:xfrm>
            <a:off x="833199" y="5950268"/>
            <a:ext cx="355402" cy="355402"/>
          </a:xfrm>
          <a:prstGeom prst="roundRect">
            <a:avLst>
              <a:gd name="adj" fmla="val 25726039"/>
            </a:avLst>
          </a:prstGeom>
          <a:noFill/>
          <a:ln w="7620">
            <a:solidFill>
              <a:srgbClr val="FFFFFF"/>
            </a:solidFill>
            <a:prstDash val="solid"/>
          </a:ln>
        </p:spPr>
      </p:sp>
      <p:pic>
        <p:nvPicPr>
          <p:cNvPr id="7" name="Image 1" descr="preencoded.png">    </p:cNvPr>
          <p:cNvPicPr>
            <a:picLocks noChangeAspect="1"/>
          </p:cNvPicPr>
          <p:nvPr/>
        </p:nvPicPr>
        <p:blipFill>
          <a:blip r:embed="rId2"/>
          <a:stretch>
            <a:fillRect/>
          </a:stretch>
        </p:blipFill>
        <p:spPr>
          <a:xfrm>
            <a:off x="840819" y="5957887"/>
            <a:ext cx="340162" cy="340162"/>
          </a:xfrm>
          <a:prstGeom prst="rect">
            <a:avLst/>
          </a:prstGeom>
        </p:spPr>
      </p:pic>
      <p:sp>
        <p:nvSpPr>
          <p:cNvPr id="8" name="Text 4"/>
          <p:cNvSpPr/>
          <p:nvPr/>
        </p:nvSpPr>
        <p:spPr>
          <a:xfrm>
            <a:off x="1299686" y="5933599"/>
            <a:ext cx="2604254" cy="388858"/>
          </a:xfrm>
          <a:prstGeom prst="rect">
            <a:avLst/>
          </a:prstGeom>
          <a:noFill/>
          <a:ln/>
        </p:spPr>
        <p:txBody>
          <a:bodyPr wrap="none" rtlCol="0" anchor="t"/>
          <a:lstStyle/>
          <a:p>
            <a:pPr algn="l" indent="0" marL="0">
              <a:lnSpc>
                <a:spcPts val="3062"/>
              </a:lnSpc>
              <a:buNone/>
            </a:pPr>
            <a:r>
              <a:rPr lang="en-US" sz="2187" b="1" spc="-35" kern="0" dirty="0">
                <a:solidFill>
                  <a:srgbClr val="272525"/>
                </a:solidFill>
                <a:latin typeface="Source Sans Pro" pitchFamily="34" charset="0"/>
                <a:ea typeface="Source Sans Pro" pitchFamily="34" charset="-122"/>
                <a:cs typeface="Source Sans Pro" pitchFamily="34" charset="-120"/>
              </a:rPr>
              <a:t>by Shravani Potharaju</a:t>
            </a:r>
            <a:endParaRPr lang="en-US" sz="2187" dirty="0"/>
          </a:p>
        </p:txBody>
      </p:sp>
      <p:pic>
        <p:nvPicPr>
          <p:cNvPr id="9" name="Image 2" descr="preencoded.png">    </p:cNvPr>
          <p:cNvPicPr>
            <a:picLocks noChangeAspect="1"/>
          </p:cNvPicPr>
          <p:nvPr/>
        </p:nvPicPr>
        <p:blipFill>
          <a:blip r:embed="rId3"/>
          <a:stretch>
            <a:fillRect/>
          </a:stretch>
        </p:blipFill>
        <p:spPr>
          <a:xfrm>
            <a:off x="9144000" y="0"/>
            <a:ext cx="5486400" cy="8229600"/>
          </a:xfrm>
          <a:prstGeom prst="rect">
            <a:avLst/>
          </a:prstGeom>
        </p:spPr>
      </p:pic>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1153835"/>
            <a:ext cx="4624864"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killall - Kill by Name</a:t>
            </a:r>
            <a:endParaRPr lang="en-US" sz="4374" dirty="0"/>
          </a:p>
        </p:txBody>
      </p:sp>
      <p:sp>
        <p:nvSpPr>
          <p:cNvPr id="5" name="Text 2"/>
          <p:cNvSpPr/>
          <p:nvPr/>
        </p:nvSpPr>
        <p:spPr>
          <a:xfrm>
            <a:off x="2348389" y="2292548"/>
            <a:ext cx="9933503"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killall is another Linux utility that allows you to terminate processes by name, similar to the pkill and kill commands. It can terminate all instances of related processes and also sends signals to processes using their name. The command has different options to filter out processes based on various search criteria.</a:t>
            </a:r>
            <a:endParaRPr lang="en-US" sz="1750" dirty="0"/>
          </a:p>
        </p:txBody>
      </p:sp>
      <p:pic>
        <p:nvPicPr>
          <p:cNvPr id="6" name="Image 1" descr="preencoded.png">    </p:cNvPr>
          <p:cNvPicPr>
            <a:picLocks noChangeAspect="1"/>
          </p:cNvPicPr>
          <p:nvPr/>
        </p:nvPicPr>
        <p:blipFill>
          <a:blip r:embed="rId2"/>
          <a:stretch>
            <a:fillRect/>
          </a:stretch>
        </p:blipFill>
        <p:spPr>
          <a:xfrm>
            <a:off x="2348389" y="3608665"/>
            <a:ext cx="3088958" cy="1909048"/>
          </a:xfrm>
          <a:prstGeom prst="rect">
            <a:avLst/>
          </a:prstGeom>
        </p:spPr>
      </p:pic>
      <p:sp>
        <p:nvSpPr>
          <p:cNvPr id="7" name="Text 3"/>
          <p:cNvSpPr/>
          <p:nvPr/>
        </p:nvSpPr>
        <p:spPr>
          <a:xfrm>
            <a:off x="2348389" y="5795367"/>
            <a:ext cx="2221944" cy="347186"/>
          </a:xfrm>
          <a:prstGeom prst="rect">
            <a:avLst/>
          </a:prstGeom>
          <a:noFill/>
          <a:ln/>
        </p:spPr>
        <p:txBody>
          <a:bodyPr wrap="none" rtlCol="0" anchor="t"/>
          <a:lstStyle/>
          <a:p>
            <a:pPr algn="l" indent="0" marL="0">
              <a:lnSpc>
                <a:spcPts val="2734"/>
              </a:lnSpc>
              <a:buNone/>
            </a:pPr>
            <a:r>
              <a:rPr lang="en-US" sz="2187" b="1" spc="-44" kern="0" dirty="0">
                <a:solidFill>
                  <a:srgbClr val="FF75D3"/>
                </a:solidFill>
                <a:latin typeface="adonis-web" pitchFamily="34" charset="0"/>
                <a:ea typeface="adonis-web" pitchFamily="34" charset="-122"/>
                <a:cs typeface="adonis-web" pitchFamily="34" charset="-120"/>
              </a:rPr>
              <a:t>Syntax</a:t>
            </a:r>
            <a:endParaRPr lang="en-US" sz="2187" dirty="0"/>
          </a:p>
        </p:txBody>
      </p:sp>
      <p:sp>
        <p:nvSpPr>
          <p:cNvPr id="8" name="Text 4"/>
          <p:cNvSpPr/>
          <p:nvPr/>
        </p:nvSpPr>
        <p:spPr>
          <a:xfrm>
            <a:off x="2348389" y="6364724"/>
            <a:ext cx="3088958" cy="355402"/>
          </a:xfrm>
          <a:prstGeom prst="rect">
            <a:avLst/>
          </a:prstGeom>
          <a:noFill/>
          <a:ln/>
        </p:spPr>
        <p:txBody>
          <a:bodyPr wrap="non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killall [options] process_name</a:t>
            </a:r>
            <a:endParaRPr lang="en-US" sz="1750" dirty="0"/>
          </a:p>
        </p:txBody>
      </p:sp>
      <p:pic>
        <p:nvPicPr>
          <p:cNvPr id="9" name="Image 2" descr="preencoded.png">    </p:cNvPr>
          <p:cNvPicPr>
            <a:picLocks noChangeAspect="1"/>
          </p:cNvPicPr>
          <p:nvPr/>
        </p:nvPicPr>
        <p:blipFill>
          <a:blip r:embed="rId3"/>
          <a:stretch>
            <a:fillRect/>
          </a:stretch>
        </p:blipFill>
        <p:spPr>
          <a:xfrm>
            <a:off x="5770602" y="3608665"/>
            <a:ext cx="3088958" cy="1909048"/>
          </a:xfrm>
          <a:prstGeom prst="rect">
            <a:avLst/>
          </a:prstGeom>
        </p:spPr>
      </p:pic>
      <p:sp>
        <p:nvSpPr>
          <p:cNvPr id="10" name="Text 5"/>
          <p:cNvSpPr/>
          <p:nvPr/>
        </p:nvSpPr>
        <p:spPr>
          <a:xfrm>
            <a:off x="5770602" y="5795367"/>
            <a:ext cx="2221944" cy="347186"/>
          </a:xfrm>
          <a:prstGeom prst="rect">
            <a:avLst/>
          </a:prstGeom>
          <a:noFill/>
          <a:ln/>
        </p:spPr>
        <p:txBody>
          <a:bodyPr wrap="none" rtlCol="0" anchor="t"/>
          <a:lstStyle/>
          <a:p>
            <a:pPr algn="l" indent="0" marL="0">
              <a:lnSpc>
                <a:spcPts val="2734"/>
              </a:lnSpc>
              <a:buNone/>
            </a:pPr>
            <a:r>
              <a:rPr lang="en-US" sz="2187" b="1" spc="-44" kern="0" dirty="0">
                <a:solidFill>
                  <a:srgbClr val="FF75D3"/>
                </a:solidFill>
                <a:latin typeface="adonis-web" pitchFamily="34" charset="0"/>
                <a:ea typeface="adonis-web" pitchFamily="34" charset="-122"/>
                <a:cs typeface="adonis-web" pitchFamily="34" charset="-120"/>
              </a:rPr>
              <a:t>Example</a:t>
            </a:r>
            <a:endParaRPr lang="en-US" sz="2187" dirty="0"/>
          </a:p>
        </p:txBody>
      </p:sp>
      <p:sp>
        <p:nvSpPr>
          <p:cNvPr id="11" name="Text 6"/>
          <p:cNvSpPr/>
          <p:nvPr/>
        </p:nvSpPr>
        <p:spPr>
          <a:xfrm>
            <a:off x="5770602" y="6364724"/>
            <a:ext cx="3088958" cy="355402"/>
          </a:xfrm>
          <a:prstGeom prst="rect">
            <a:avLst/>
          </a:prstGeom>
          <a:noFill/>
          <a:ln/>
        </p:spPr>
        <p:txBody>
          <a:bodyPr wrap="non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killall -9 firefox</a:t>
            </a:r>
            <a:endParaRPr lang="en-US" sz="1750" dirty="0"/>
          </a:p>
        </p:txBody>
      </p:sp>
      <p:pic>
        <p:nvPicPr>
          <p:cNvPr id="12" name="Image 3" descr="preencoded.png">    </p:cNvPr>
          <p:cNvPicPr>
            <a:picLocks noChangeAspect="1"/>
          </p:cNvPicPr>
          <p:nvPr/>
        </p:nvPicPr>
        <p:blipFill>
          <a:blip r:embed="rId4"/>
          <a:stretch>
            <a:fillRect/>
          </a:stretch>
        </p:blipFill>
        <p:spPr>
          <a:xfrm>
            <a:off x="9192816" y="3608665"/>
            <a:ext cx="3089077" cy="1909167"/>
          </a:xfrm>
          <a:prstGeom prst="rect">
            <a:avLst/>
          </a:prstGeom>
        </p:spPr>
      </p:pic>
      <p:sp>
        <p:nvSpPr>
          <p:cNvPr id="13" name="Text 7"/>
          <p:cNvSpPr/>
          <p:nvPr/>
        </p:nvSpPr>
        <p:spPr>
          <a:xfrm>
            <a:off x="9192816" y="5795486"/>
            <a:ext cx="2221944" cy="347186"/>
          </a:xfrm>
          <a:prstGeom prst="rect">
            <a:avLst/>
          </a:prstGeom>
          <a:noFill/>
          <a:ln/>
        </p:spPr>
        <p:txBody>
          <a:bodyPr wrap="none" rtlCol="0" anchor="t"/>
          <a:lstStyle/>
          <a:p>
            <a:pPr algn="l" indent="0" marL="0">
              <a:lnSpc>
                <a:spcPts val="2734"/>
              </a:lnSpc>
              <a:buNone/>
            </a:pPr>
            <a:r>
              <a:rPr lang="en-US" sz="2187" b="1" spc="-44" kern="0" dirty="0">
                <a:solidFill>
                  <a:srgbClr val="FF75D3"/>
                </a:solidFill>
                <a:latin typeface="adonis-web" pitchFamily="34" charset="0"/>
                <a:ea typeface="adonis-web" pitchFamily="34" charset="-122"/>
                <a:cs typeface="adonis-web" pitchFamily="34" charset="-120"/>
              </a:rPr>
              <a:t>Purpose</a:t>
            </a:r>
            <a:endParaRPr lang="en-US" sz="2187" dirty="0"/>
          </a:p>
        </p:txBody>
      </p:sp>
      <p:sp>
        <p:nvSpPr>
          <p:cNvPr id="14" name="Text 8"/>
          <p:cNvSpPr/>
          <p:nvPr/>
        </p:nvSpPr>
        <p:spPr>
          <a:xfrm>
            <a:off x="9192816" y="6364843"/>
            <a:ext cx="3089077" cy="710803"/>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Signaling and terminating processes by their name.</a:t>
            </a:r>
            <a:endParaRPr lang="en-US" sz="1750"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1132523"/>
            <a:ext cx="9305806"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nice and renice - Adjust Process Priority</a:t>
            </a:r>
            <a:endParaRPr lang="en-US" sz="4374" dirty="0"/>
          </a:p>
        </p:txBody>
      </p:sp>
      <p:sp>
        <p:nvSpPr>
          <p:cNvPr id="5" name="Text 2"/>
          <p:cNvSpPr/>
          <p:nvPr/>
        </p:nvSpPr>
        <p:spPr>
          <a:xfrm>
            <a:off x="2348389" y="2271236"/>
            <a:ext cx="9933503"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nice and renice are two Linux utilities that allow you to adjust process priority. They help to control the amount of CPU time given to a process. Whenever several processes are running at the same time on your machine, the operating system schedules process priorities based on their weights. Niceness is a way to control that.</a:t>
            </a:r>
            <a:endParaRPr lang="en-US" sz="1750" dirty="0"/>
          </a:p>
        </p:txBody>
      </p:sp>
      <p:sp>
        <p:nvSpPr>
          <p:cNvPr id="6" name="Shape 3"/>
          <p:cNvSpPr/>
          <p:nvPr/>
        </p:nvSpPr>
        <p:spPr>
          <a:xfrm>
            <a:off x="2348389" y="3587353"/>
            <a:ext cx="3163014" cy="1821418"/>
          </a:xfrm>
          <a:prstGeom prst="roundRect">
            <a:avLst>
              <a:gd name="adj" fmla="val 5490"/>
            </a:avLst>
          </a:prstGeom>
          <a:solidFill>
            <a:srgbClr val="EBD0FB"/>
          </a:solidFill>
          <a:ln w="13811">
            <a:solidFill>
              <a:srgbClr val="D7A1F7"/>
            </a:solidFill>
            <a:prstDash val="solid"/>
          </a:ln>
        </p:spPr>
      </p:sp>
      <p:sp>
        <p:nvSpPr>
          <p:cNvPr id="7" name="Text 4"/>
          <p:cNvSpPr/>
          <p:nvPr/>
        </p:nvSpPr>
        <p:spPr>
          <a:xfrm>
            <a:off x="2584371" y="3823335"/>
            <a:ext cx="2666286" cy="416481"/>
          </a:xfrm>
          <a:prstGeom prst="rect">
            <a:avLst/>
          </a:prstGeom>
          <a:noFill/>
          <a:ln/>
        </p:spPr>
        <p:txBody>
          <a:bodyPr wrap="none" rtlCol="0" anchor="t"/>
          <a:lstStyle/>
          <a:p>
            <a:pP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Syntax for nice</a:t>
            </a:r>
            <a:endParaRPr lang="en-US" sz="2624" dirty="0"/>
          </a:p>
        </p:txBody>
      </p:sp>
      <p:sp>
        <p:nvSpPr>
          <p:cNvPr id="8" name="Text 5"/>
          <p:cNvSpPr/>
          <p:nvPr/>
        </p:nvSpPr>
        <p:spPr>
          <a:xfrm>
            <a:off x="2584371" y="4461986"/>
            <a:ext cx="2691051"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nice -n increment command</a:t>
            </a:r>
            <a:endParaRPr lang="en-US" sz="1750" dirty="0"/>
          </a:p>
        </p:txBody>
      </p:sp>
      <p:sp>
        <p:nvSpPr>
          <p:cNvPr id="9" name="Shape 6"/>
          <p:cNvSpPr/>
          <p:nvPr/>
        </p:nvSpPr>
        <p:spPr>
          <a:xfrm>
            <a:off x="5733574" y="3587353"/>
            <a:ext cx="3163014" cy="1821418"/>
          </a:xfrm>
          <a:prstGeom prst="roundRect">
            <a:avLst>
              <a:gd name="adj" fmla="val 5490"/>
            </a:avLst>
          </a:prstGeom>
          <a:solidFill>
            <a:srgbClr val="EBD0FB"/>
          </a:solidFill>
          <a:ln w="13811">
            <a:solidFill>
              <a:srgbClr val="D7A1F7"/>
            </a:solidFill>
            <a:prstDash val="solid"/>
          </a:ln>
        </p:spPr>
      </p:sp>
      <p:sp>
        <p:nvSpPr>
          <p:cNvPr id="10" name="Text 7"/>
          <p:cNvSpPr/>
          <p:nvPr/>
        </p:nvSpPr>
        <p:spPr>
          <a:xfrm>
            <a:off x="5969556" y="3823335"/>
            <a:ext cx="2666286" cy="416481"/>
          </a:xfrm>
          <a:prstGeom prst="rect">
            <a:avLst/>
          </a:prstGeom>
          <a:noFill/>
          <a:ln/>
        </p:spPr>
        <p:txBody>
          <a:bodyPr wrap="none" rtlCol="0" anchor="t"/>
          <a:lstStyle/>
          <a:p>
            <a:pP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Example for nice</a:t>
            </a:r>
            <a:endParaRPr lang="en-US" sz="2624" dirty="0"/>
          </a:p>
        </p:txBody>
      </p:sp>
      <p:sp>
        <p:nvSpPr>
          <p:cNvPr id="11" name="Text 8"/>
          <p:cNvSpPr/>
          <p:nvPr/>
        </p:nvSpPr>
        <p:spPr>
          <a:xfrm>
            <a:off x="5969556" y="4461986"/>
            <a:ext cx="2691051"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nice -n 10 myprogram</a:t>
            </a:r>
            <a:endParaRPr lang="en-US" sz="1750" dirty="0"/>
          </a:p>
        </p:txBody>
      </p:sp>
      <p:sp>
        <p:nvSpPr>
          <p:cNvPr id="12" name="Shape 9"/>
          <p:cNvSpPr/>
          <p:nvPr/>
        </p:nvSpPr>
        <p:spPr>
          <a:xfrm>
            <a:off x="9118759" y="3587353"/>
            <a:ext cx="3163014" cy="1821418"/>
          </a:xfrm>
          <a:prstGeom prst="roundRect">
            <a:avLst>
              <a:gd name="adj" fmla="val 5490"/>
            </a:avLst>
          </a:prstGeom>
          <a:solidFill>
            <a:srgbClr val="EBD0FB"/>
          </a:solidFill>
          <a:ln w="13811">
            <a:solidFill>
              <a:srgbClr val="D7A1F7"/>
            </a:solidFill>
            <a:prstDash val="solid"/>
          </a:ln>
        </p:spPr>
      </p:sp>
      <p:sp>
        <p:nvSpPr>
          <p:cNvPr id="13" name="Text 10"/>
          <p:cNvSpPr/>
          <p:nvPr/>
        </p:nvSpPr>
        <p:spPr>
          <a:xfrm>
            <a:off x="9354741" y="3823335"/>
            <a:ext cx="2666286" cy="416481"/>
          </a:xfrm>
          <a:prstGeom prst="rect">
            <a:avLst/>
          </a:prstGeom>
          <a:noFill/>
          <a:ln/>
        </p:spPr>
        <p:txBody>
          <a:bodyPr wrap="none" rtlCol="0" anchor="t"/>
          <a:lstStyle/>
          <a:p>
            <a:pP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Syntax for renice</a:t>
            </a:r>
            <a:endParaRPr lang="en-US" sz="2624" dirty="0"/>
          </a:p>
        </p:txBody>
      </p:sp>
      <p:sp>
        <p:nvSpPr>
          <p:cNvPr id="14" name="Text 11"/>
          <p:cNvSpPr/>
          <p:nvPr/>
        </p:nvSpPr>
        <p:spPr>
          <a:xfrm>
            <a:off x="9354741" y="4461986"/>
            <a:ext cx="2691051"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renice [options] priority [-p] process_ID</a:t>
            </a:r>
            <a:endParaRPr lang="en-US" sz="1750" dirty="0"/>
          </a:p>
        </p:txBody>
      </p:sp>
      <p:sp>
        <p:nvSpPr>
          <p:cNvPr id="15" name="Shape 12"/>
          <p:cNvSpPr/>
          <p:nvPr/>
        </p:nvSpPr>
        <p:spPr>
          <a:xfrm>
            <a:off x="2348389" y="5630942"/>
            <a:ext cx="4855726" cy="1466017"/>
          </a:xfrm>
          <a:prstGeom prst="roundRect">
            <a:avLst>
              <a:gd name="adj" fmla="val 6820"/>
            </a:avLst>
          </a:prstGeom>
          <a:solidFill>
            <a:srgbClr val="EBD0FB"/>
          </a:solidFill>
          <a:ln w="13811">
            <a:solidFill>
              <a:srgbClr val="D7A1F7"/>
            </a:solidFill>
            <a:prstDash val="solid"/>
          </a:ln>
        </p:spPr>
      </p:sp>
      <p:sp>
        <p:nvSpPr>
          <p:cNvPr id="16" name="Text 13"/>
          <p:cNvSpPr/>
          <p:nvPr/>
        </p:nvSpPr>
        <p:spPr>
          <a:xfrm>
            <a:off x="2584371" y="5866924"/>
            <a:ext cx="2666286" cy="416481"/>
          </a:xfrm>
          <a:prstGeom prst="rect">
            <a:avLst/>
          </a:prstGeom>
          <a:noFill/>
          <a:ln/>
        </p:spPr>
        <p:txBody>
          <a:bodyPr wrap="none" rtlCol="0" anchor="t"/>
          <a:lstStyle/>
          <a:p>
            <a:pP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Example for renice</a:t>
            </a:r>
            <a:endParaRPr lang="en-US" sz="2624" dirty="0"/>
          </a:p>
        </p:txBody>
      </p:sp>
      <p:sp>
        <p:nvSpPr>
          <p:cNvPr id="17" name="Text 14"/>
          <p:cNvSpPr/>
          <p:nvPr/>
        </p:nvSpPr>
        <p:spPr>
          <a:xfrm>
            <a:off x="2584371" y="6505575"/>
            <a:ext cx="4383762"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renice -n 10 -p 1234</a:t>
            </a:r>
            <a:endParaRPr lang="en-US" sz="1750" dirty="0"/>
          </a:p>
        </p:txBody>
      </p:sp>
      <p:sp>
        <p:nvSpPr>
          <p:cNvPr id="18" name="Shape 15"/>
          <p:cNvSpPr/>
          <p:nvPr/>
        </p:nvSpPr>
        <p:spPr>
          <a:xfrm>
            <a:off x="7426285" y="5630942"/>
            <a:ext cx="4855726" cy="1466017"/>
          </a:xfrm>
          <a:prstGeom prst="roundRect">
            <a:avLst>
              <a:gd name="adj" fmla="val 6820"/>
            </a:avLst>
          </a:prstGeom>
          <a:solidFill>
            <a:srgbClr val="EBD0FB"/>
          </a:solidFill>
          <a:ln w="13811">
            <a:solidFill>
              <a:srgbClr val="D7A1F7"/>
            </a:solidFill>
            <a:prstDash val="solid"/>
          </a:ln>
        </p:spPr>
      </p:sp>
      <p:sp>
        <p:nvSpPr>
          <p:cNvPr id="19" name="Text 16"/>
          <p:cNvSpPr/>
          <p:nvPr/>
        </p:nvSpPr>
        <p:spPr>
          <a:xfrm>
            <a:off x="7662267" y="5866924"/>
            <a:ext cx="2666286" cy="416481"/>
          </a:xfrm>
          <a:prstGeom prst="rect">
            <a:avLst/>
          </a:prstGeom>
          <a:noFill/>
          <a:ln/>
        </p:spPr>
        <p:txBody>
          <a:bodyPr wrap="none" rtlCol="0" anchor="t"/>
          <a:lstStyle/>
          <a:p>
            <a:pP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Purpose</a:t>
            </a:r>
            <a:endParaRPr lang="en-US" sz="2624" dirty="0"/>
          </a:p>
        </p:txBody>
      </p:sp>
      <p:sp>
        <p:nvSpPr>
          <p:cNvPr id="20" name="Text 17"/>
          <p:cNvSpPr/>
          <p:nvPr/>
        </p:nvSpPr>
        <p:spPr>
          <a:xfrm>
            <a:off x="7662267" y="6505575"/>
            <a:ext cx="4383762"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Adjust the priority of processes.</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833199" y="2270998"/>
            <a:ext cx="4443889"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Conclusion</a:t>
            </a:r>
            <a:endParaRPr lang="en-US" sz="4374" dirty="0"/>
          </a:p>
        </p:txBody>
      </p:sp>
      <p:sp>
        <p:nvSpPr>
          <p:cNvPr id="5" name="Text 2"/>
          <p:cNvSpPr/>
          <p:nvPr/>
        </p:nvSpPr>
        <p:spPr>
          <a:xfrm>
            <a:off x="833199" y="3298627"/>
            <a:ext cx="7477601" cy="1777008"/>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In conclusion, process management is an essential skill that every Linux administrator should master. By harnessing the power of the Linux process utilities described in this guide, you can control and monitor system processes more efficiently. Make sure to use them wisely and leverage their power to streamline system configuration.</a:t>
            </a:r>
            <a:endParaRPr lang="en-US" sz="1750" dirty="0"/>
          </a:p>
        </p:txBody>
      </p:sp>
      <p:pic>
        <p:nvPicPr>
          <p:cNvPr id="6" name="Image 1" descr="preencoded.png">    </p:cNvPr>
          <p:cNvPicPr>
            <a:picLocks noChangeAspect="1"/>
          </p:cNvPicPr>
          <p:nvPr/>
        </p:nvPicPr>
        <p:blipFill>
          <a:blip r:embed="rId2"/>
          <a:stretch>
            <a:fillRect/>
          </a:stretch>
        </p:blipFill>
        <p:spPr>
          <a:xfrm>
            <a:off x="833199" y="5336500"/>
            <a:ext cx="1535311" cy="611029"/>
          </a:xfrm>
          <a:prstGeom prst="rect">
            <a:avLst/>
          </a:prstGeom>
        </p:spPr>
      </p:pic>
      <p:pic>
        <p:nvPicPr>
          <p:cNvPr id="7" name="Image 2" descr="preencoded.png">    </p:cNvPr>
          <p:cNvPicPr>
            <a:picLocks noChangeAspect="1"/>
          </p:cNvPicPr>
          <p:nvPr/>
        </p:nvPicPr>
        <p:blipFill>
          <a:blip r:embed="rId3"/>
          <a:stretch>
            <a:fillRect/>
          </a:stretch>
        </p:blipFill>
        <p:spPr>
          <a:xfrm>
            <a:off x="2535079" y="5325547"/>
            <a:ext cx="1522214" cy="633055"/>
          </a:xfrm>
          <a:prstGeom prst="rect">
            <a:avLst/>
          </a:prstGeom>
        </p:spPr>
      </p:pic>
      <p:pic>
        <p:nvPicPr>
          <p:cNvPr id="8" name="Image 3" descr="preencoded.png">    </p:cNvPr>
          <p:cNvPicPr>
            <a:picLocks noChangeAspect="1"/>
          </p:cNvPicPr>
          <p:nvPr/>
        </p:nvPicPr>
        <p:blipFill>
          <a:blip r:embed="rId4"/>
          <a:stretch>
            <a:fillRect/>
          </a:stretch>
        </p:blipFill>
        <p:spPr>
          <a:xfrm>
            <a:off x="9144000" y="0"/>
            <a:ext cx="5486400" cy="8229600"/>
          </a:xfrm>
          <a:prstGeom prst="rect">
            <a:avLst/>
          </a:prstGeom>
        </p:spPr>
      </p:pic>
      <p:pic>
        <p:nvPicPr>
          <p:cNvPr id="9"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3245525"/>
            <a:ext cx="4443889"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Thank You</a:t>
            </a:r>
            <a:endParaRPr lang="en-US" sz="4374" dirty="0"/>
          </a:p>
        </p:txBody>
      </p:sp>
      <p:sp>
        <p:nvSpPr>
          <p:cNvPr id="7" name="Text 3"/>
          <p:cNvSpPr/>
          <p:nvPr/>
        </p:nvSpPr>
        <p:spPr>
          <a:xfrm>
            <a:off x="2348389" y="4273153"/>
            <a:ext cx="9933503"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Thank you for your time. I hope this presentation provided value and actionable ideas. If you have further questions or inquiries, please don't hesitate to contact me or the support team.</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1976676"/>
            <a:ext cx="4443889"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ps - Process Status</a:t>
            </a:r>
            <a:endParaRPr lang="en-US" sz="4374" dirty="0"/>
          </a:p>
        </p:txBody>
      </p:sp>
      <p:sp>
        <p:nvSpPr>
          <p:cNvPr id="5" name="Text 2"/>
          <p:cNvSpPr/>
          <p:nvPr/>
        </p:nvSpPr>
        <p:spPr>
          <a:xfrm>
            <a:off x="2348389" y="3115389"/>
            <a:ext cx="9933503"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The ps command is used to probe the process status on a Linux system. It provides information on the active running processes currently running on your machine. By using various options, you can get different slice views of the running processes. Usage and options are simple yet powerful.</a:t>
            </a:r>
            <a:endParaRPr lang="en-US" sz="1750" dirty="0"/>
          </a:p>
        </p:txBody>
      </p:sp>
      <p:sp>
        <p:nvSpPr>
          <p:cNvPr id="6" name="Shape 3"/>
          <p:cNvSpPr/>
          <p:nvPr/>
        </p:nvSpPr>
        <p:spPr>
          <a:xfrm>
            <a:off x="2348389" y="4431506"/>
            <a:ext cx="3163014" cy="1821418"/>
          </a:xfrm>
          <a:prstGeom prst="roundRect">
            <a:avLst>
              <a:gd name="adj" fmla="val 5490"/>
            </a:avLst>
          </a:prstGeom>
          <a:solidFill>
            <a:srgbClr val="EBD0FB"/>
          </a:solidFill>
          <a:ln w="13811">
            <a:solidFill>
              <a:srgbClr val="D7A1F7"/>
            </a:solidFill>
            <a:prstDash val="solid"/>
          </a:ln>
        </p:spPr>
      </p:sp>
      <p:sp>
        <p:nvSpPr>
          <p:cNvPr id="7" name="Text 4"/>
          <p:cNvSpPr/>
          <p:nvPr/>
        </p:nvSpPr>
        <p:spPr>
          <a:xfrm>
            <a:off x="2584371" y="4667488"/>
            <a:ext cx="2666286" cy="416481"/>
          </a:xfrm>
          <a:prstGeom prst="rect">
            <a:avLst/>
          </a:prstGeom>
          <a:noFill/>
          <a:ln/>
        </p:spPr>
        <p:txBody>
          <a:bodyPr wrap="none" rtlCol="0" anchor="t"/>
          <a:lstStyle/>
          <a:p>
            <a:pP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Syntax</a:t>
            </a:r>
            <a:endParaRPr lang="en-US" sz="2624" dirty="0"/>
          </a:p>
        </p:txBody>
      </p:sp>
      <p:sp>
        <p:nvSpPr>
          <p:cNvPr id="8" name="Text 5"/>
          <p:cNvSpPr/>
          <p:nvPr/>
        </p:nvSpPr>
        <p:spPr>
          <a:xfrm>
            <a:off x="2584371" y="5306139"/>
            <a:ext cx="2691051"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ps [options]</a:t>
            </a:r>
            <a:endParaRPr lang="en-US" sz="1750" dirty="0"/>
          </a:p>
        </p:txBody>
      </p:sp>
      <p:sp>
        <p:nvSpPr>
          <p:cNvPr id="9" name="Shape 6"/>
          <p:cNvSpPr/>
          <p:nvPr/>
        </p:nvSpPr>
        <p:spPr>
          <a:xfrm>
            <a:off x="5733574" y="4431506"/>
            <a:ext cx="3163014" cy="1821418"/>
          </a:xfrm>
          <a:prstGeom prst="roundRect">
            <a:avLst>
              <a:gd name="adj" fmla="val 5490"/>
            </a:avLst>
          </a:prstGeom>
          <a:solidFill>
            <a:srgbClr val="EBD0FB"/>
          </a:solidFill>
          <a:ln w="13811">
            <a:solidFill>
              <a:srgbClr val="D7A1F7"/>
            </a:solidFill>
            <a:prstDash val="solid"/>
          </a:ln>
        </p:spPr>
      </p:sp>
      <p:sp>
        <p:nvSpPr>
          <p:cNvPr id="10" name="Text 7"/>
          <p:cNvSpPr/>
          <p:nvPr/>
        </p:nvSpPr>
        <p:spPr>
          <a:xfrm>
            <a:off x="5969556" y="4667488"/>
            <a:ext cx="2666286" cy="416481"/>
          </a:xfrm>
          <a:prstGeom prst="rect">
            <a:avLst/>
          </a:prstGeom>
          <a:noFill/>
          <a:ln/>
        </p:spPr>
        <p:txBody>
          <a:bodyPr wrap="none" rtlCol="0" anchor="t"/>
          <a:lstStyle/>
          <a:p>
            <a:pP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Example</a:t>
            </a:r>
            <a:endParaRPr lang="en-US" sz="2624" dirty="0"/>
          </a:p>
        </p:txBody>
      </p:sp>
      <p:sp>
        <p:nvSpPr>
          <p:cNvPr id="11" name="Text 8"/>
          <p:cNvSpPr/>
          <p:nvPr/>
        </p:nvSpPr>
        <p:spPr>
          <a:xfrm>
            <a:off x="5969556" y="5306139"/>
            <a:ext cx="2691051"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ps aux</a:t>
            </a:r>
            <a:endParaRPr lang="en-US" sz="1750" dirty="0"/>
          </a:p>
        </p:txBody>
      </p:sp>
      <p:sp>
        <p:nvSpPr>
          <p:cNvPr id="12" name="Shape 9"/>
          <p:cNvSpPr/>
          <p:nvPr/>
        </p:nvSpPr>
        <p:spPr>
          <a:xfrm>
            <a:off x="9118759" y="4431506"/>
            <a:ext cx="3163014" cy="1821418"/>
          </a:xfrm>
          <a:prstGeom prst="roundRect">
            <a:avLst>
              <a:gd name="adj" fmla="val 5490"/>
            </a:avLst>
          </a:prstGeom>
          <a:solidFill>
            <a:srgbClr val="EBD0FB"/>
          </a:solidFill>
          <a:ln w="13811">
            <a:solidFill>
              <a:srgbClr val="D7A1F7"/>
            </a:solidFill>
            <a:prstDash val="solid"/>
          </a:ln>
        </p:spPr>
      </p:sp>
      <p:sp>
        <p:nvSpPr>
          <p:cNvPr id="13" name="Text 10"/>
          <p:cNvSpPr/>
          <p:nvPr/>
        </p:nvSpPr>
        <p:spPr>
          <a:xfrm>
            <a:off x="9354741" y="4667488"/>
            <a:ext cx="2666286" cy="416481"/>
          </a:xfrm>
          <a:prstGeom prst="rect">
            <a:avLst/>
          </a:prstGeom>
          <a:noFill/>
          <a:ln/>
        </p:spPr>
        <p:txBody>
          <a:bodyPr wrap="none" rtlCol="0" anchor="t"/>
          <a:lstStyle/>
          <a:p>
            <a:pP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Purpose</a:t>
            </a:r>
            <a:endParaRPr lang="en-US" sz="2624" dirty="0"/>
          </a:p>
        </p:txBody>
      </p:sp>
      <p:sp>
        <p:nvSpPr>
          <p:cNvPr id="14" name="Text 11"/>
          <p:cNvSpPr/>
          <p:nvPr/>
        </p:nvSpPr>
        <p:spPr>
          <a:xfrm>
            <a:off x="9354741" y="5306139"/>
            <a:ext cx="2691051"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Displays information about running process.</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1443157"/>
            <a:ext cx="5688092"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top - System Monitoring</a:t>
            </a:r>
            <a:endParaRPr lang="en-US" sz="4374" dirty="0"/>
          </a:p>
        </p:txBody>
      </p:sp>
      <p:sp>
        <p:nvSpPr>
          <p:cNvPr id="5" name="Text 2"/>
          <p:cNvSpPr/>
          <p:nvPr/>
        </p:nvSpPr>
        <p:spPr>
          <a:xfrm>
            <a:off x="2348389" y="2581870"/>
            <a:ext cx="9933503"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The top command is a Linux utility for real-time system and process monitoring. By default, it provides an ordered view of the active system processes sorted by the amount of CPU usage. You can use hotkeys to adjust what information is displayed on your screen dynamically. The tool is very interactive and efficient.</a:t>
            </a:r>
            <a:endParaRPr lang="en-US" sz="1750" dirty="0"/>
          </a:p>
        </p:txBody>
      </p:sp>
      <p:sp>
        <p:nvSpPr>
          <p:cNvPr id="6" name="Shape 3"/>
          <p:cNvSpPr/>
          <p:nvPr/>
        </p:nvSpPr>
        <p:spPr>
          <a:xfrm>
            <a:off x="7292935" y="3897987"/>
            <a:ext cx="44410" cy="2888337"/>
          </a:xfrm>
          <a:prstGeom prst="rect">
            <a:avLst/>
          </a:prstGeom>
          <a:solidFill>
            <a:srgbClr val="D7A1F7"/>
          </a:solidFill>
          <a:ln/>
        </p:spPr>
      </p:sp>
      <p:sp>
        <p:nvSpPr>
          <p:cNvPr id="7" name="Shape 4"/>
          <p:cNvSpPr/>
          <p:nvPr/>
        </p:nvSpPr>
        <p:spPr>
          <a:xfrm>
            <a:off x="7565053" y="4299287"/>
            <a:ext cx="777597" cy="44410"/>
          </a:xfrm>
          <a:prstGeom prst="rect">
            <a:avLst/>
          </a:prstGeom>
          <a:solidFill>
            <a:srgbClr val="D7A1F7"/>
          </a:solidFill>
          <a:ln/>
        </p:spPr>
      </p:sp>
      <p:sp>
        <p:nvSpPr>
          <p:cNvPr id="8" name="Shape 5"/>
          <p:cNvSpPr/>
          <p:nvPr/>
        </p:nvSpPr>
        <p:spPr>
          <a:xfrm>
            <a:off x="7065109" y="4071580"/>
            <a:ext cx="499943" cy="499943"/>
          </a:xfrm>
          <a:prstGeom prst="roundRect">
            <a:avLst>
              <a:gd name="adj" fmla="val 20000"/>
            </a:avLst>
          </a:prstGeom>
          <a:solidFill>
            <a:srgbClr val="EBD0FB"/>
          </a:solidFill>
          <a:ln w="13811">
            <a:solidFill>
              <a:srgbClr val="D7A1F7"/>
            </a:solidFill>
            <a:prstDash val="solid"/>
          </a:ln>
        </p:spPr>
      </p:sp>
      <p:sp>
        <p:nvSpPr>
          <p:cNvPr id="9" name="Text 6"/>
          <p:cNvSpPr/>
          <p:nvPr/>
        </p:nvSpPr>
        <p:spPr>
          <a:xfrm>
            <a:off x="7223105" y="4113252"/>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1</a:t>
            </a:r>
            <a:endParaRPr lang="en-US" sz="2624" dirty="0"/>
          </a:p>
        </p:txBody>
      </p:sp>
      <p:sp>
        <p:nvSpPr>
          <p:cNvPr id="10" name="Text 7"/>
          <p:cNvSpPr/>
          <p:nvPr/>
        </p:nvSpPr>
        <p:spPr>
          <a:xfrm>
            <a:off x="8537138" y="4120158"/>
            <a:ext cx="2221944" cy="347186"/>
          </a:xfrm>
          <a:prstGeom prst="rect">
            <a:avLst/>
          </a:prstGeom>
          <a:noFill/>
          <a:ln/>
        </p:spPr>
        <p:txBody>
          <a:bodyPr wrap="none" rtlCol="0" anchor="t"/>
          <a:lstStyle/>
          <a:p>
            <a:pPr algn="l"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Syntax</a:t>
            </a:r>
            <a:endParaRPr lang="en-US" sz="2187" dirty="0"/>
          </a:p>
        </p:txBody>
      </p:sp>
      <p:sp>
        <p:nvSpPr>
          <p:cNvPr id="11" name="Text 8"/>
          <p:cNvSpPr/>
          <p:nvPr/>
        </p:nvSpPr>
        <p:spPr>
          <a:xfrm>
            <a:off x="8537138" y="4689515"/>
            <a:ext cx="3744754" cy="355402"/>
          </a:xfrm>
          <a:prstGeom prst="rect">
            <a:avLst/>
          </a:prstGeom>
          <a:noFill/>
          <a:ln/>
        </p:spPr>
        <p:txBody>
          <a:bodyPr wrap="non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top</a:t>
            </a:r>
            <a:endParaRPr lang="en-US" sz="1750" dirty="0"/>
          </a:p>
        </p:txBody>
      </p:sp>
      <p:sp>
        <p:nvSpPr>
          <p:cNvPr id="12" name="Shape 9"/>
          <p:cNvSpPr/>
          <p:nvPr/>
        </p:nvSpPr>
        <p:spPr>
          <a:xfrm>
            <a:off x="6287512" y="5410140"/>
            <a:ext cx="777597" cy="44410"/>
          </a:xfrm>
          <a:prstGeom prst="rect">
            <a:avLst/>
          </a:prstGeom>
          <a:solidFill>
            <a:srgbClr val="D7A1F7"/>
          </a:solidFill>
          <a:ln/>
        </p:spPr>
      </p:sp>
      <p:sp>
        <p:nvSpPr>
          <p:cNvPr id="13" name="Shape 10"/>
          <p:cNvSpPr/>
          <p:nvPr/>
        </p:nvSpPr>
        <p:spPr>
          <a:xfrm>
            <a:off x="7065109" y="5182433"/>
            <a:ext cx="499943" cy="499943"/>
          </a:xfrm>
          <a:prstGeom prst="roundRect">
            <a:avLst>
              <a:gd name="adj" fmla="val 20000"/>
            </a:avLst>
          </a:prstGeom>
          <a:solidFill>
            <a:srgbClr val="EBD0FB"/>
          </a:solidFill>
          <a:ln w="13811">
            <a:solidFill>
              <a:srgbClr val="D7A1F7"/>
            </a:solidFill>
            <a:prstDash val="solid"/>
          </a:ln>
        </p:spPr>
      </p:sp>
      <p:sp>
        <p:nvSpPr>
          <p:cNvPr id="14" name="Text 11"/>
          <p:cNvSpPr/>
          <p:nvPr/>
        </p:nvSpPr>
        <p:spPr>
          <a:xfrm>
            <a:off x="7223105" y="5224105"/>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2</a:t>
            </a:r>
            <a:endParaRPr lang="en-US" sz="2624" dirty="0"/>
          </a:p>
        </p:txBody>
      </p:sp>
      <p:sp>
        <p:nvSpPr>
          <p:cNvPr id="15" name="Text 12"/>
          <p:cNvSpPr/>
          <p:nvPr/>
        </p:nvSpPr>
        <p:spPr>
          <a:xfrm>
            <a:off x="3871079" y="5231011"/>
            <a:ext cx="2221944" cy="347186"/>
          </a:xfrm>
          <a:prstGeom prst="rect">
            <a:avLst/>
          </a:prstGeom>
          <a:noFill/>
          <a:ln/>
        </p:spPr>
        <p:txBody>
          <a:bodyPr wrap="none" rtlCol="0" anchor="t"/>
          <a:lstStyle/>
          <a:p>
            <a:pPr algn="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Example</a:t>
            </a:r>
            <a:endParaRPr lang="en-US" sz="2187" dirty="0"/>
          </a:p>
        </p:txBody>
      </p:sp>
      <p:sp>
        <p:nvSpPr>
          <p:cNvPr id="16" name="Text 13"/>
          <p:cNvSpPr/>
          <p:nvPr/>
        </p:nvSpPr>
        <p:spPr>
          <a:xfrm>
            <a:off x="3871079" y="5800368"/>
            <a:ext cx="2221944" cy="347186"/>
          </a:xfrm>
          <a:prstGeom prst="rect">
            <a:avLst/>
          </a:prstGeom>
          <a:noFill/>
          <a:ln/>
        </p:spPr>
        <p:txBody>
          <a:bodyPr wrap="none" rtlCol="0" anchor="t"/>
          <a:lstStyle/>
          <a:p>
            <a:pPr algn="r" indent="0" marL="0">
              <a:lnSpc>
                <a:spcPts val="2734"/>
              </a:lnSpc>
              <a:buNone/>
            </a:pPr>
            <a:endParaRPr lang="en-US" sz="2187"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1443157"/>
            <a:ext cx="5951934"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kill - Terminate Processes</a:t>
            </a:r>
            <a:endParaRPr lang="en-US" sz="4374" dirty="0"/>
          </a:p>
        </p:txBody>
      </p:sp>
      <p:sp>
        <p:nvSpPr>
          <p:cNvPr id="5" name="Text 2"/>
          <p:cNvSpPr/>
          <p:nvPr/>
        </p:nvSpPr>
        <p:spPr>
          <a:xfrm>
            <a:off x="2348389" y="2581870"/>
            <a:ext cx="9933503"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Kill command is a basic yet powerful tool for terminating processes in a Linux environment. When a process becomes unresponsive, you can use this command to forcibly stop the process by sending a signal to it. Make sure you properly understand the signal values and the process ID that you need to end.</a:t>
            </a:r>
            <a:endParaRPr lang="en-US" sz="1750" dirty="0"/>
          </a:p>
        </p:txBody>
      </p:sp>
      <p:sp>
        <p:nvSpPr>
          <p:cNvPr id="6" name="Shape 3"/>
          <p:cNvSpPr/>
          <p:nvPr/>
        </p:nvSpPr>
        <p:spPr>
          <a:xfrm>
            <a:off x="7292935" y="3897987"/>
            <a:ext cx="44410" cy="2888337"/>
          </a:xfrm>
          <a:prstGeom prst="rect">
            <a:avLst/>
          </a:prstGeom>
          <a:solidFill>
            <a:srgbClr val="D7A1F7"/>
          </a:solidFill>
          <a:ln/>
        </p:spPr>
      </p:sp>
      <p:sp>
        <p:nvSpPr>
          <p:cNvPr id="7" name="Shape 4"/>
          <p:cNvSpPr/>
          <p:nvPr/>
        </p:nvSpPr>
        <p:spPr>
          <a:xfrm>
            <a:off x="7565053" y="4299287"/>
            <a:ext cx="777597" cy="44410"/>
          </a:xfrm>
          <a:prstGeom prst="rect">
            <a:avLst/>
          </a:prstGeom>
          <a:solidFill>
            <a:srgbClr val="D7A1F7"/>
          </a:solidFill>
          <a:ln/>
        </p:spPr>
      </p:sp>
      <p:sp>
        <p:nvSpPr>
          <p:cNvPr id="8" name="Shape 5"/>
          <p:cNvSpPr/>
          <p:nvPr/>
        </p:nvSpPr>
        <p:spPr>
          <a:xfrm>
            <a:off x="7065109" y="4071580"/>
            <a:ext cx="499943" cy="499943"/>
          </a:xfrm>
          <a:prstGeom prst="roundRect">
            <a:avLst>
              <a:gd name="adj" fmla="val 20000"/>
            </a:avLst>
          </a:prstGeom>
          <a:solidFill>
            <a:srgbClr val="EBD0FB"/>
          </a:solidFill>
          <a:ln w="13811">
            <a:solidFill>
              <a:srgbClr val="D7A1F7"/>
            </a:solidFill>
            <a:prstDash val="solid"/>
          </a:ln>
        </p:spPr>
      </p:sp>
      <p:sp>
        <p:nvSpPr>
          <p:cNvPr id="9" name="Text 6"/>
          <p:cNvSpPr/>
          <p:nvPr/>
        </p:nvSpPr>
        <p:spPr>
          <a:xfrm>
            <a:off x="7223105" y="4113252"/>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1</a:t>
            </a:r>
            <a:endParaRPr lang="en-US" sz="2624" dirty="0"/>
          </a:p>
        </p:txBody>
      </p:sp>
      <p:sp>
        <p:nvSpPr>
          <p:cNvPr id="10" name="Text 7"/>
          <p:cNvSpPr/>
          <p:nvPr/>
        </p:nvSpPr>
        <p:spPr>
          <a:xfrm>
            <a:off x="8537138" y="4120158"/>
            <a:ext cx="2221944" cy="347186"/>
          </a:xfrm>
          <a:prstGeom prst="rect">
            <a:avLst/>
          </a:prstGeom>
          <a:noFill/>
          <a:ln/>
        </p:spPr>
        <p:txBody>
          <a:bodyPr wrap="none" rtlCol="0" anchor="t"/>
          <a:lstStyle/>
          <a:p>
            <a:pPr algn="l"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Syntax</a:t>
            </a:r>
            <a:endParaRPr lang="en-US" sz="2187" dirty="0"/>
          </a:p>
        </p:txBody>
      </p:sp>
      <p:sp>
        <p:nvSpPr>
          <p:cNvPr id="11" name="Text 8"/>
          <p:cNvSpPr/>
          <p:nvPr/>
        </p:nvSpPr>
        <p:spPr>
          <a:xfrm>
            <a:off x="8537138" y="4689515"/>
            <a:ext cx="3744754" cy="355402"/>
          </a:xfrm>
          <a:prstGeom prst="rect">
            <a:avLst/>
          </a:prstGeom>
          <a:noFill/>
          <a:ln/>
        </p:spPr>
        <p:txBody>
          <a:bodyPr wrap="non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kill [signal] PID</a:t>
            </a:r>
            <a:endParaRPr lang="en-US" sz="1750" dirty="0"/>
          </a:p>
        </p:txBody>
      </p:sp>
      <p:sp>
        <p:nvSpPr>
          <p:cNvPr id="12" name="Shape 9"/>
          <p:cNvSpPr/>
          <p:nvPr/>
        </p:nvSpPr>
        <p:spPr>
          <a:xfrm>
            <a:off x="6287512" y="5410140"/>
            <a:ext cx="777597" cy="44410"/>
          </a:xfrm>
          <a:prstGeom prst="rect">
            <a:avLst/>
          </a:prstGeom>
          <a:solidFill>
            <a:srgbClr val="D7A1F7"/>
          </a:solidFill>
          <a:ln/>
        </p:spPr>
      </p:sp>
      <p:sp>
        <p:nvSpPr>
          <p:cNvPr id="13" name="Shape 10"/>
          <p:cNvSpPr/>
          <p:nvPr/>
        </p:nvSpPr>
        <p:spPr>
          <a:xfrm>
            <a:off x="7065109" y="5182433"/>
            <a:ext cx="499943" cy="499943"/>
          </a:xfrm>
          <a:prstGeom prst="roundRect">
            <a:avLst>
              <a:gd name="adj" fmla="val 20000"/>
            </a:avLst>
          </a:prstGeom>
          <a:solidFill>
            <a:srgbClr val="EBD0FB"/>
          </a:solidFill>
          <a:ln w="13811">
            <a:solidFill>
              <a:srgbClr val="D7A1F7"/>
            </a:solidFill>
            <a:prstDash val="solid"/>
          </a:ln>
        </p:spPr>
      </p:sp>
      <p:sp>
        <p:nvSpPr>
          <p:cNvPr id="14" name="Text 11"/>
          <p:cNvSpPr/>
          <p:nvPr/>
        </p:nvSpPr>
        <p:spPr>
          <a:xfrm>
            <a:off x="7223105" y="5224105"/>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2</a:t>
            </a:r>
            <a:endParaRPr lang="en-US" sz="2624" dirty="0"/>
          </a:p>
        </p:txBody>
      </p:sp>
      <p:sp>
        <p:nvSpPr>
          <p:cNvPr id="15" name="Text 12"/>
          <p:cNvSpPr/>
          <p:nvPr/>
        </p:nvSpPr>
        <p:spPr>
          <a:xfrm>
            <a:off x="3871079" y="5231011"/>
            <a:ext cx="2221944" cy="347186"/>
          </a:xfrm>
          <a:prstGeom prst="rect">
            <a:avLst/>
          </a:prstGeom>
          <a:noFill/>
          <a:ln/>
        </p:spPr>
        <p:txBody>
          <a:bodyPr wrap="none" rtlCol="0" anchor="t"/>
          <a:lstStyle/>
          <a:p>
            <a:pPr algn="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Example</a:t>
            </a:r>
            <a:endParaRPr lang="en-US" sz="2187" dirty="0"/>
          </a:p>
        </p:txBody>
      </p:sp>
      <p:sp>
        <p:nvSpPr>
          <p:cNvPr id="16" name="Text 13"/>
          <p:cNvSpPr/>
          <p:nvPr/>
        </p:nvSpPr>
        <p:spPr>
          <a:xfrm>
            <a:off x="3871079" y="5800368"/>
            <a:ext cx="2221944" cy="347186"/>
          </a:xfrm>
          <a:prstGeom prst="rect">
            <a:avLst/>
          </a:prstGeom>
          <a:noFill/>
          <a:ln/>
        </p:spPr>
        <p:txBody>
          <a:bodyPr wrap="none" rtlCol="0" anchor="t"/>
          <a:lstStyle/>
          <a:p>
            <a:pPr algn="r" indent="0" marL="0">
              <a:lnSpc>
                <a:spcPts val="2734"/>
              </a:lnSpc>
              <a:buNone/>
            </a:pPr>
            <a:endParaRPr lang="en-US" sz="2187"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3566636"/>
            <a:ext cx="6341269"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pkill - Kill by Process Name</a:t>
            </a:r>
            <a:endParaRPr lang="en-US" sz="4374" dirty="0"/>
          </a:p>
        </p:txBody>
      </p:sp>
      <p:sp>
        <p:nvSpPr>
          <p:cNvPr id="5" name="Text 2"/>
          <p:cNvSpPr/>
          <p:nvPr/>
        </p:nvSpPr>
        <p:spPr>
          <a:xfrm>
            <a:off x="2348389" y="4594265"/>
            <a:ext cx="9933503"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If you don't know the exact process ID of the running process, you can use the pkill command to terminate it by its name. The utility is similar in functionality to the kill command but a bit more convenient. It can be used for multiple processes termination at once.</a:t>
            </a:r>
            <a:endParaRPr lang="en-US" sz="1750" dirty="0"/>
          </a:p>
        </p:txBody>
      </p:sp>
      <p:sp>
        <p:nvSpPr>
          <p:cNvPr id="6" name="Shape 3"/>
          <p:cNvSpPr/>
          <p:nvPr/>
        </p:nvSpPr>
        <p:spPr>
          <a:xfrm>
            <a:off x="2348389" y="6083975"/>
            <a:ext cx="499943" cy="499943"/>
          </a:xfrm>
          <a:prstGeom prst="roundRect">
            <a:avLst>
              <a:gd name="adj" fmla="val 20000"/>
            </a:avLst>
          </a:prstGeom>
          <a:solidFill>
            <a:srgbClr val="EBD0FB"/>
          </a:solidFill>
          <a:ln w="13811">
            <a:solidFill>
              <a:srgbClr val="D7A1F7"/>
            </a:solidFill>
            <a:prstDash val="solid"/>
          </a:ln>
        </p:spPr>
      </p:sp>
      <p:sp>
        <p:nvSpPr>
          <p:cNvPr id="7" name="Text 4"/>
          <p:cNvSpPr/>
          <p:nvPr/>
        </p:nvSpPr>
        <p:spPr>
          <a:xfrm>
            <a:off x="2506385" y="6125647"/>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1</a:t>
            </a:r>
            <a:endParaRPr lang="en-US" sz="2624" dirty="0"/>
          </a:p>
        </p:txBody>
      </p:sp>
      <p:sp>
        <p:nvSpPr>
          <p:cNvPr id="8" name="Text 5"/>
          <p:cNvSpPr/>
          <p:nvPr/>
        </p:nvSpPr>
        <p:spPr>
          <a:xfrm>
            <a:off x="3070503" y="6160294"/>
            <a:ext cx="2221944"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Syntax</a:t>
            </a:r>
            <a:endParaRPr lang="en-US" sz="2187" dirty="0"/>
          </a:p>
        </p:txBody>
      </p:sp>
      <p:sp>
        <p:nvSpPr>
          <p:cNvPr id="9" name="Text 6"/>
          <p:cNvSpPr/>
          <p:nvPr/>
        </p:nvSpPr>
        <p:spPr>
          <a:xfrm>
            <a:off x="3070503" y="6729651"/>
            <a:ext cx="2440900"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pkill [options] process_name</a:t>
            </a:r>
            <a:endParaRPr lang="en-US" sz="1750" dirty="0"/>
          </a:p>
        </p:txBody>
      </p:sp>
      <p:sp>
        <p:nvSpPr>
          <p:cNvPr id="10" name="Shape 7"/>
          <p:cNvSpPr/>
          <p:nvPr/>
        </p:nvSpPr>
        <p:spPr>
          <a:xfrm>
            <a:off x="5733574" y="6083975"/>
            <a:ext cx="499943" cy="499943"/>
          </a:xfrm>
          <a:prstGeom prst="roundRect">
            <a:avLst>
              <a:gd name="adj" fmla="val 20000"/>
            </a:avLst>
          </a:prstGeom>
          <a:solidFill>
            <a:srgbClr val="EBD0FB"/>
          </a:solidFill>
          <a:ln w="13811">
            <a:solidFill>
              <a:srgbClr val="D7A1F7"/>
            </a:solidFill>
            <a:prstDash val="solid"/>
          </a:ln>
        </p:spPr>
      </p:sp>
      <p:sp>
        <p:nvSpPr>
          <p:cNvPr id="11" name="Text 8"/>
          <p:cNvSpPr/>
          <p:nvPr/>
        </p:nvSpPr>
        <p:spPr>
          <a:xfrm>
            <a:off x="5891570" y="6125647"/>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2</a:t>
            </a:r>
            <a:endParaRPr lang="en-US" sz="2624" dirty="0"/>
          </a:p>
        </p:txBody>
      </p:sp>
      <p:sp>
        <p:nvSpPr>
          <p:cNvPr id="12" name="Text 9"/>
          <p:cNvSpPr/>
          <p:nvPr/>
        </p:nvSpPr>
        <p:spPr>
          <a:xfrm>
            <a:off x="6455688" y="6160294"/>
            <a:ext cx="2221944"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Example</a:t>
            </a:r>
            <a:endParaRPr lang="en-US" sz="2187" dirty="0"/>
          </a:p>
        </p:txBody>
      </p:sp>
      <p:sp>
        <p:nvSpPr>
          <p:cNvPr id="13" name="Text 10"/>
          <p:cNvSpPr/>
          <p:nvPr/>
        </p:nvSpPr>
        <p:spPr>
          <a:xfrm>
            <a:off x="6455688" y="6729651"/>
            <a:ext cx="2440900"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pkill firefox</a:t>
            </a:r>
            <a:endParaRPr lang="en-US" sz="1750" dirty="0"/>
          </a:p>
        </p:txBody>
      </p:sp>
      <p:sp>
        <p:nvSpPr>
          <p:cNvPr id="14" name="Shape 11"/>
          <p:cNvSpPr/>
          <p:nvPr/>
        </p:nvSpPr>
        <p:spPr>
          <a:xfrm>
            <a:off x="9118759" y="6083975"/>
            <a:ext cx="499943" cy="499943"/>
          </a:xfrm>
          <a:prstGeom prst="roundRect">
            <a:avLst>
              <a:gd name="adj" fmla="val 20000"/>
            </a:avLst>
          </a:prstGeom>
          <a:solidFill>
            <a:srgbClr val="EBD0FB"/>
          </a:solidFill>
          <a:ln w="13811">
            <a:solidFill>
              <a:srgbClr val="D7A1F7"/>
            </a:solidFill>
            <a:prstDash val="solid"/>
          </a:ln>
        </p:spPr>
      </p:sp>
      <p:sp>
        <p:nvSpPr>
          <p:cNvPr id="15" name="Text 12"/>
          <p:cNvSpPr/>
          <p:nvPr/>
        </p:nvSpPr>
        <p:spPr>
          <a:xfrm>
            <a:off x="9276755" y="6125647"/>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3</a:t>
            </a:r>
            <a:endParaRPr lang="en-US" sz="2624" dirty="0"/>
          </a:p>
        </p:txBody>
      </p:sp>
      <p:sp>
        <p:nvSpPr>
          <p:cNvPr id="16" name="Text 13"/>
          <p:cNvSpPr/>
          <p:nvPr/>
        </p:nvSpPr>
        <p:spPr>
          <a:xfrm>
            <a:off x="9840873" y="6160294"/>
            <a:ext cx="2221944"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Purpose</a:t>
            </a:r>
            <a:endParaRPr lang="en-US" sz="2187" dirty="0"/>
          </a:p>
        </p:txBody>
      </p:sp>
      <p:sp>
        <p:nvSpPr>
          <p:cNvPr id="17" name="Text 14"/>
          <p:cNvSpPr/>
          <p:nvPr/>
        </p:nvSpPr>
        <p:spPr>
          <a:xfrm>
            <a:off x="9840873" y="6729651"/>
            <a:ext cx="2440900"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Terminates processes by their name.</a:t>
            </a:r>
            <a:endParaRPr lang="en-US" sz="1750" dirty="0"/>
          </a:p>
        </p:txBody>
      </p:sp>
      <p:pic>
        <p:nvPicPr>
          <p:cNvPr id="18" name="Image 1" descr="preencoded.png">    </p:cNvPr>
          <p:cNvPicPr>
            <a:picLocks noChangeAspect="1"/>
          </p:cNvPicPr>
          <p:nvPr/>
        </p:nvPicPr>
        <p:blipFill>
          <a:blip r:embed="rId2"/>
          <a:stretch>
            <a:fillRect/>
          </a:stretch>
        </p:blipFill>
        <p:spPr>
          <a:xfrm>
            <a:off x="0" y="0"/>
            <a:ext cx="14630400" cy="2777490"/>
          </a:xfrm>
          <a:prstGeom prst="rect">
            <a:avLst/>
          </a:prstGeom>
        </p:spPr>
      </p:pic>
      <p:pic>
        <p:nvPicPr>
          <p:cNvPr id="1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1331595"/>
            <a:ext cx="5394484"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pgrep - Process Search</a:t>
            </a:r>
            <a:endParaRPr lang="en-US" sz="4374" dirty="0"/>
          </a:p>
        </p:txBody>
      </p:sp>
      <p:sp>
        <p:nvSpPr>
          <p:cNvPr id="5" name="Text 2"/>
          <p:cNvSpPr/>
          <p:nvPr/>
        </p:nvSpPr>
        <p:spPr>
          <a:xfrm>
            <a:off x="2348389" y="2470309"/>
            <a:ext cx="9933503"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The pgrep command acts as a small tool for filtering out the processes that match the given process name or other defined criteria. If you want to find out the process ID based on its name, this tool is an excellent utility to use. It comes with various options to search and filter processes based on different criteria.</a:t>
            </a:r>
            <a:endParaRPr lang="en-US" sz="1750" dirty="0"/>
          </a:p>
        </p:txBody>
      </p:sp>
      <p:pic>
        <p:nvPicPr>
          <p:cNvPr id="6" name="Image 1" descr="preencoded.png">    </p:cNvPr>
          <p:cNvPicPr>
            <a:picLocks noChangeAspect="1"/>
          </p:cNvPicPr>
          <p:nvPr/>
        </p:nvPicPr>
        <p:blipFill>
          <a:blip r:embed="rId2"/>
          <a:stretch>
            <a:fillRect/>
          </a:stretch>
        </p:blipFill>
        <p:spPr>
          <a:xfrm>
            <a:off x="2348389" y="3786426"/>
            <a:ext cx="3088958" cy="1909048"/>
          </a:xfrm>
          <a:prstGeom prst="rect">
            <a:avLst/>
          </a:prstGeom>
        </p:spPr>
      </p:pic>
      <p:sp>
        <p:nvSpPr>
          <p:cNvPr id="7" name="Text 3"/>
          <p:cNvSpPr/>
          <p:nvPr/>
        </p:nvSpPr>
        <p:spPr>
          <a:xfrm>
            <a:off x="2348389" y="5973128"/>
            <a:ext cx="2221944" cy="347186"/>
          </a:xfrm>
          <a:prstGeom prst="rect">
            <a:avLst/>
          </a:prstGeom>
          <a:noFill/>
          <a:ln/>
        </p:spPr>
        <p:txBody>
          <a:bodyPr wrap="none" rtlCol="0" anchor="t"/>
          <a:lstStyle/>
          <a:p>
            <a:pPr algn="l" indent="0" marL="0">
              <a:lnSpc>
                <a:spcPts val="2734"/>
              </a:lnSpc>
              <a:buNone/>
            </a:pPr>
            <a:r>
              <a:rPr lang="en-US" sz="2187" b="1" spc="-44" kern="0" dirty="0">
                <a:solidFill>
                  <a:srgbClr val="FF75D3"/>
                </a:solidFill>
                <a:latin typeface="adonis-web" pitchFamily="34" charset="0"/>
                <a:ea typeface="adonis-web" pitchFamily="34" charset="-122"/>
                <a:cs typeface="adonis-web" pitchFamily="34" charset="-120"/>
              </a:rPr>
              <a:t>Syntax</a:t>
            </a:r>
            <a:endParaRPr lang="en-US" sz="2187" dirty="0"/>
          </a:p>
        </p:txBody>
      </p:sp>
      <p:sp>
        <p:nvSpPr>
          <p:cNvPr id="8" name="Text 4"/>
          <p:cNvSpPr/>
          <p:nvPr/>
        </p:nvSpPr>
        <p:spPr>
          <a:xfrm>
            <a:off x="2348389" y="6542484"/>
            <a:ext cx="3088958" cy="355402"/>
          </a:xfrm>
          <a:prstGeom prst="rect">
            <a:avLst/>
          </a:prstGeom>
          <a:noFill/>
          <a:ln/>
        </p:spPr>
        <p:txBody>
          <a:bodyPr wrap="non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pgrep [options] process_name</a:t>
            </a:r>
            <a:endParaRPr lang="en-US" sz="1750" dirty="0"/>
          </a:p>
        </p:txBody>
      </p:sp>
      <p:pic>
        <p:nvPicPr>
          <p:cNvPr id="9" name="Image 2" descr="preencoded.png">    </p:cNvPr>
          <p:cNvPicPr>
            <a:picLocks noChangeAspect="1"/>
          </p:cNvPicPr>
          <p:nvPr/>
        </p:nvPicPr>
        <p:blipFill>
          <a:blip r:embed="rId3"/>
          <a:stretch>
            <a:fillRect/>
          </a:stretch>
        </p:blipFill>
        <p:spPr>
          <a:xfrm>
            <a:off x="5770602" y="3786426"/>
            <a:ext cx="3088958" cy="1909048"/>
          </a:xfrm>
          <a:prstGeom prst="rect">
            <a:avLst/>
          </a:prstGeom>
        </p:spPr>
      </p:pic>
      <p:sp>
        <p:nvSpPr>
          <p:cNvPr id="10" name="Text 5"/>
          <p:cNvSpPr/>
          <p:nvPr/>
        </p:nvSpPr>
        <p:spPr>
          <a:xfrm>
            <a:off x="5770602" y="5973128"/>
            <a:ext cx="2221944" cy="347186"/>
          </a:xfrm>
          <a:prstGeom prst="rect">
            <a:avLst/>
          </a:prstGeom>
          <a:noFill/>
          <a:ln/>
        </p:spPr>
        <p:txBody>
          <a:bodyPr wrap="none" rtlCol="0" anchor="t"/>
          <a:lstStyle/>
          <a:p>
            <a:pPr algn="l" indent="0" marL="0">
              <a:lnSpc>
                <a:spcPts val="2734"/>
              </a:lnSpc>
              <a:buNone/>
            </a:pPr>
            <a:r>
              <a:rPr lang="en-US" sz="2187" b="1" spc="-44" kern="0" dirty="0">
                <a:solidFill>
                  <a:srgbClr val="FF75D3"/>
                </a:solidFill>
                <a:latin typeface="adonis-web" pitchFamily="34" charset="0"/>
                <a:ea typeface="adonis-web" pitchFamily="34" charset="-122"/>
                <a:cs typeface="adonis-web" pitchFamily="34" charset="-120"/>
              </a:rPr>
              <a:t>Example</a:t>
            </a:r>
            <a:endParaRPr lang="en-US" sz="2187" dirty="0"/>
          </a:p>
        </p:txBody>
      </p:sp>
      <p:sp>
        <p:nvSpPr>
          <p:cNvPr id="11" name="Text 6"/>
          <p:cNvSpPr/>
          <p:nvPr/>
        </p:nvSpPr>
        <p:spPr>
          <a:xfrm>
            <a:off x="5770602" y="6542484"/>
            <a:ext cx="3088958" cy="355402"/>
          </a:xfrm>
          <a:prstGeom prst="rect">
            <a:avLst/>
          </a:prstGeom>
          <a:noFill/>
          <a:ln/>
        </p:spPr>
        <p:txBody>
          <a:bodyPr wrap="non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pgrep chrome</a:t>
            </a:r>
            <a:endParaRPr lang="en-US" sz="1750" dirty="0"/>
          </a:p>
        </p:txBody>
      </p:sp>
      <p:pic>
        <p:nvPicPr>
          <p:cNvPr id="12" name="Image 3" descr="preencoded.png">    </p:cNvPr>
          <p:cNvPicPr>
            <a:picLocks noChangeAspect="1"/>
          </p:cNvPicPr>
          <p:nvPr/>
        </p:nvPicPr>
        <p:blipFill>
          <a:blip r:embed="rId4"/>
          <a:stretch>
            <a:fillRect/>
          </a:stretch>
        </p:blipFill>
        <p:spPr>
          <a:xfrm>
            <a:off x="9192816" y="3786426"/>
            <a:ext cx="3089077" cy="1909167"/>
          </a:xfrm>
          <a:prstGeom prst="rect">
            <a:avLst/>
          </a:prstGeom>
        </p:spPr>
      </p:pic>
      <p:sp>
        <p:nvSpPr>
          <p:cNvPr id="13" name="Text 7"/>
          <p:cNvSpPr/>
          <p:nvPr/>
        </p:nvSpPr>
        <p:spPr>
          <a:xfrm>
            <a:off x="9192816" y="5973247"/>
            <a:ext cx="2221944" cy="347186"/>
          </a:xfrm>
          <a:prstGeom prst="rect">
            <a:avLst/>
          </a:prstGeom>
          <a:noFill/>
          <a:ln/>
        </p:spPr>
        <p:txBody>
          <a:bodyPr wrap="none" rtlCol="0" anchor="t"/>
          <a:lstStyle/>
          <a:p>
            <a:pPr algn="l" indent="0" marL="0">
              <a:lnSpc>
                <a:spcPts val="2734"/>
              </a:lnSpc>
              <a:buNone/>
            </a:pPr>
            <a:r>
              <a:rPr lang="en-US" sz="2187" b="1" spc="-44" kern="0" dirty="0">
                <a:solidFill>
                  <a:srgbClr val="FF75D3"/>
                </a:solidFill>
                <a:latin typeface="adonis-web" pitchFamily="34" charset="0"/>
                <a:ea typeface="adonis-web" pitchFamily="34" charset="-122"/>
                <a:cs typeface="adonis-web" pitchFamily="34" charset="-120"/>
              </a:rPr>
              <a:t>Purpose</a:t>
            </a:r>
            <a:endParaRPr lang="en-US" sz="2187" dirty="0"/>
          </a:p>
        </p:txBody>
      </p:sp>
      <p:sp>
        <p:nvSpPr>
          <p:cNvPr id="14" name="Text 8"/>
          <p:cNvSpPr/>
          <p:nvPr/>
        </p:nvSpPr>
        <p:spPr>
          <a:xfrm>
            <a:off x="9192816" y="6542603"/>
            <a:ext cx="3089077" cy="355402"/>
          </a:xfrm>
          <a:prstGeom prst="rect">
            <a:avLst/>
          </a:prstGeom>
          <a:noFill/>
          <a:ln/>
        </p:spPr>
        <p:txBody>
          <a:bodyPr wrap="non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Searches for processes by name.</a:t>
            </a:r>
            <a:endParaRPr lang="en-US" sz="1750"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1976676"/>
            <a:ext cx="7718227"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htop - Interactive Process Viewer</a:t>
            </a:r>
            <a:endParaRPr lang="en-US" sz="4374" dirty="0"/>
          </a:p>
        </p:txBody>
      </p:sp>
      <p:sp>
        <p:nvSpPr>
          <p:cNvPr id="5" name="Text 2"/>
          <p:cNvSpPr/>
          <p:nvPr/>
        </p:nvSpPr>
        <p:spPr>
          <a:xfrm>
            <a:off x="2348389" y="3115389"/>
            <a:ext cx="9933503"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htop is an interactive and convenient process viewer that provides real-time visualizations of the running processes. It is a better alternative to the standard top command. htop acquires information by reading the proc filesystem and displays a tree-like layout that makes it quite simple to comprehend and use.</a:t>
            </a:r>
            <a:endParaRPr lang="en-US" sz="1750" dirty="0"/>
          </a:p>
        </p:txBody>
      </p:sp>
      <p:sp>
        <p:nvSpPr>
          <p:cNvPr id="6" name="Shape 3"/>
          <p:cNvSpPr/>
          <p:nvPr/>
        </p:nvSpPr>
        <p:spPr>
          <a:xfrm>
            <a:off x="2348389" y="4431506"/>
            <a:ext cx="3163014" cy="1821418"/>
          </a:xfrm>
          <a:prstGeom prst="roundRect">
            <a:avLst>
              <a:gd name="adj" fmla="val 5490"/>
            </a:avLst>
          </a:prstGeom>
          <a:solidFill>
            <a:srgbClr val="EBD0FB"/>
          </a:solidFill>
          <a:ln w="13811">
            <a:solidFill>
              <a:srgbClr val="D7A1F7"/>
            </a:solidFill>
            <a:prstDash val="solid"/>
          </a:ln>
        </p:spPr>
      </p:sp>
      <p:sp>
        <p:nvSpPr>
          <p:cNvPr id="7" name="Text 4"/>
          <p:cNvSpPr/>
          <p:nvPr/>
        </p:nvSpPr>
        <p:spPr>
          <a:xfrm>
            <a:off x="2584371" y="4667488"/>
            <a:ext cx="2666286" cy="416481"/>
          </a:xfrm>
          <a:prstGeom prst="rect">
            <a:avLst/>
          </a:prstGeom>
          <a:noFill/>
          <a:ln/>
        </p:spPr>
        <p:txBody>
          <a:bodyPr wrap="none" rtlCol="0" anchor="t"/>
          <a:lstStyle/>
          <a:p>
            <a:pP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Syntax</a:t>
            </a:r>
            <a:endParaRPr lang="en-US" sz="2624" dirty="0"/>
          </a:p>
        </p:txBody>
      </p:sp>
      <p:sp>
        <p:nvSpPr>
          <p:cNvPr id="8" name="Text 5"/>
          <p:cNvSpPr/>
          <p:nvPr/>
        </p:nvSpPr>
        <p:spPr>
          <a:xfrm>
            <a:off x="2584371" y="5306139"/>
            <a:ext cx="2691051"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htop</a:t>
            </a:r>
            <a:endParaRPr lang="en-US" sz="1750" dirty="0"/>
          </a:p>
        </p:txBody>
      </p:sp>
      <p:sp>
        <p:nvSpPr>
          <p:cNvPr id="9" name="Shape 6"/>
          <p:cNvSpPr/>
          <p:nvPr/>
        </p:nvSpPr>
        <p:spPr>
          <a:xfrm>
            <a:off x="5733574" y="4431506"/>
            <a:ext cx="3163014" cy="1821418"/>
          </a:xfrm>
          <a:prstGeom prst="roundRect">
            <a:avLst>
              <a:gd name="adj" fmla="val 5490"/>
            </a:avLst>
          </a:prstGeom>
          <a:solidFill>
            <a:srgbClr val="EBD0FB"/>
          </a:solidFill>
          <a:ln w="13811">
            <a:solidFill>
              <a:srgbClr val="D7A1F7"/>
            </a:solidFill>
            <a:prstDash val="solid"/>
          </a:ln>
        </p:spPr>
      </p:sp>
      <p:sp>
        <p:nvSpPr>
          <p:cNvPr id="10" name="Text 7"/>
          <p:cNvSpPr/>
          <p:nvPr/>
        </p:nvSpPr>
        <p:spPr>
          <a:xfrm>
            <a:off x="5969556" y="4667488"/>
            <a:ext cx="2666286" cy="416481"/>
          </a:xfrm>
          <a:prstGeom prst="rect">
            <a:avLst/>
          </a:prstGeom>
          <a:noFill/>
          <a:ln/>
        </p:spPr>
        <p:txBody>
          <a:bodyPr wrap="none" rtlCol="0" anchor="t"/>
          <a:lstStyle/>
          <a:p>
            <a:pP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Example</a:t>
            </a:r>
            <a:endParaRPr lang="en-US" sz="2624" dirty="0"/>
          </a:p>
        </p:txBody>
      </p:sp>
      <p:sp>
        <p:nvSpPr>
          <p:cNvPr id="11" name="Text 8"/>
          <p:cNvSpPr/>
          <p:nvPr/>
        </p:nvSpPr>
        <p:spPr>
          <a:xfrm>
            <a:off x="5969556" y="5306139"/>
            <a:ext cx="2691051"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htop</a:t>
            </a:r>
            <a:endParaRPr lang="en-US" sz="1750" dirty="0"/>
          </a:p>
        </p:txBody>
      </p:sp>
      <p:sp>
        <p:nvSpPr>
          <p:cNvPr id="12" name="Shape 9"/>
          <p:cNvSpPr/>
          <p:nvPr/>
        </p:nvSpPr>
        <p:spPr>
          <a:xfrm>
            <a:off x="9118759" y="4431506"/>
            <a:ext cx="3163014" cy="1821418"/>
          </a:xfrm>
          <a:prstGeom prst="roundRect">
            <a:avLst>
              <a:gd name="adj" fmla="val 5490"/>
            </a:avLst>
          </a:prstGeom>
          <a:solidFill>
            <a:srgbClr val="EBD0FB"/>
          </a:solidFill>
          <a:ln w="13811">
            <a:solidFill>
              <a:srgbClr val="D7A1F7"/>
            </a:solidFill>
            <a:prstDash val="solid"/>
          </a:ln>
        </p:spPr>
      </p:sp>
      <p:sp>
        <p:nvSpPr>
          <p:cNvPr id="13" name="Text 10"/>
          <p:cNvSpPr/>
          <p:nvPr/>
        </p:nvSpPr>
        <p:spPr>
          <a:xfrm>
            <a:off x="9354741" y="4667488"/>
            <a:ext cx="2666286" cy="416481"/>
          </a:xfrm>
          <a:prstGeom prst="rect">
            <a:avLst/>
          </a:prstGeom>
          <a:noFill/>
          <a:ln/>
        </p:spPr>
        <p:txBody>
          <a:bodyPr wrap="none" rtlCol="0" anchor="t"/>
          <a:lstStyle/>
          <a:p>
            <a:pP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Purpose</a:t>
            </a:r>
            <a:endParaRPr lang="en-US" sz="2624" dirty="0"/>
          </a:p>
        </p:txBody>
      </p:sp>
      <p:sp>
        <p:nvSpPr>
          <p:cNvPr id="14" name="Text 11"/>
          <p:cNvSpPr/>
          <p:nvPr/>
        </p:nvSpPr>
        <p:spPr>
          <a:xfrm>
            <a:off x="9354741" y="5306139"/>
            <a:ext cx="2691051"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Screen-based real-time process viewer.</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765572"/>
            <a:ext cx="5127069"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Find Process by Name</a:t>
            </a:r>
            <a:endParaRPr lang="en-US" sz="4374" dirty="0"/>
          </a:p>
        </p:txBody>
      </p:sp>
      <p:sp>
        <p:nvSpPr>
          <p:cNvPr id="5" name="Text 2"/>
          <p:cNvSpPr/>
          <p:nvPr/>
        </p:nvSpPr>
        <p:spPr>
          <a:xfrm>
            <a:off x="2348389" y="1904286"/>
            <a:ext cx="9933503"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The combination of ps and grep commands can be used to find running processes based on their name. The usage is quite simple, and it is useful when you know only the name of the process, and you want to find out more information about it or end it. The command also allows using several useful options to filter out relevant processes.</a:t>
            </a:r>
            <a:endParaRPr lang="en-US" sz="1750" dirty="0"/>
          </a:p>
        </p:txBody>
      </p:sp>
      <p:sp>
        <p:nvSpPr>
          <p:cNvPr id="6" name="Shape 3"/>
          <p:cNvSpPr/>
          <p:nvPr/>
        </p:nvSpPr>
        <p:spPr>
          <a:xfrm>
            <a:off x="7292935" y="3575804"/>
            <a:ext cx="44410" cy="3888224"/>
          </a:xfrm>
          <a:prstGeom prst="rect">
            <a:avLst/>
          </a:prstGeom>
          <a:solidFill>
            <a:srgbClr val="D7A1F7"/>
          </a:solidFill>
          <a:ln/>
        </p:spPr>
      </p:sp>
      <p:sp>
        <p:nvSpPr>
          <p:cNvPr id="7" name="Shape 4"/>
          <p:cNvSpPr/>
          <p:nvPr/>
        </p:nvSpPr>
        <p:spPr>
          <a:xfrm>
            <a:off x="7565053" y="3977104"/>
            <a:ext cx="777597" cy="44410"/>
          </a:xfrm>
          <a:prstGeom prst="rect">
            <a:avLst/>
          </a:prstGeom>
          <a:solidFill>
            <a:srgbClr val="D7A1F7"/>
          </a:solidFill>
          <a:ln/>
        </p:spPr>
      </p:sp>
      <p:sp>
        <p:nvSpPr>
          <p:cNvPr id="8" name="Shape 5"/>
          <p:cNvSpPr/>
          <p:nvPr/>
        </p:nvSpPr>
        <p:spPr>
          <a:xfrm>
            <a:off x="7065109" y="3749397"/>
            <a:ext cx="499943" cy="499943"/>
          </a:xfrm>
          <a:prstGeom prst="roundRect">
            <a:avLst>
              <a:gd name="adj" fmla="val 20000"/>
            </a:avLst>
          </a:prstGeom>
          <a:solidFill>
            <a:srgbClr val="EBD0FB"/>
          </a:solidFill>
          <a:ln w="13811">
            <a:solidFill>
              <a:srgbClr val="D7A1F7"/>
            </a:solidFill>
            <a:prstDash val="solid"/>
          </a:ln>
        </p:spPr>
      </p:sp>
      <p:sp>
        <p:nvSpPr>
          <p:cNvPr id="9" name="Text 6"/>
          <p:cNvSpPr/>
          <p:nvPr/>
        </p:nvSpPr>
        <p:spPr>
          <a:xfrm>
            <a:off x="7223105" y="3791069"/>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1</a:t>
            </a:r>
            <a:endParaRPr lang="en-US" sz="2624" dirty="0"/>
          </a:p>
        </p:txBody>
      </p:sp>
      <p:sp>
        <p:nvSpPr>
          <p:cNvPr id="10" name="Text 7"/>
          <p:cNvSpPr/>
          <p:nvPr/>
        </p:nvSpPr>
        <p:spPr>
          <a:xfrm>
            <a:off x="8537138" y="3797975"/>
            <a:ext cx="2221944" cy="347186"/>
          </a:xfrm>
          <a:prstGeom prst="rect">
            <a:avLst/>
          </a:prstGeom>
          <a:noFill/>
          <a:ln/>
        </p:spPr>
        <p:txBody>
          <a:bodyPr wrap="none" rtlCol="0" anchor="t"/>
          <a:lstStyle/>
          <a:p>
            <a:pPr algn="l"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Syntax</a:t>
            </a:r>
            <a:endParaRPr lang="en-US" sz="2187" dirty="0"/>
          </a:p>
        </p:txBody>
      </p:sp>
      <p:sp>
        <p:nvSpPr>
          <p:cNvPr id="11" name="Text 8"/>
          <p:cNvSpPr/>
          <p:nvPr/>
        </p:nvSpPr>
        <p:spPr>
          <a:xfrm>
            <a:off x="8537138" y="4367332"/>
            <a:ext cx="3744754" cy="355402"/>
          </a:xfrm>
          <a:prstGeom prst="rect">
            <a:avLst/>
          </a:prstGeom>
          <a:noFill/>
          <a:ln/>
        </p:spPr>
        <p:txBody>
          <a:bodyPr wrap="non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ps aux | grep process_name</a:t>
            </a:r>
            <a:endParaRPr lang="en-US" sz="1750" dirty="0"/>
          </a:p>
        </p:txBody>
      </p:sp>
      <p:sp>
        <p:nvSpPr>
          <p:cNvPr id="12" name="Shape 9"/>
          <p:cNvSpPr/>
          <p:nvPr/>
        </p:nvSpPr>
        <p:spPr>
          <a:xfrm>
            <a:off x="6287512" y="5087957"/>
            <a:ext cx="777597" cy="44410"/>
          </a:xfrm>
          <a:prstGeom prst="rect">
            <a:avLst/>
          </a:prstGeom>
          <a:solidFill>
            <a:srgbClr val="D7A1F7"/>
          </a:solidFill>
          <a:ln/>
        </p:spPr>
      </p:sp>
      <p:sp>
        <p:nvSpPr>
          <p:cNvPr id="13" name="Shape 10"/>
          <p:cNvSpPr/>
          <p:nvPr/>
        </p:nvSpPr>
        <p:spPr>
          <a:xfrm>
            <a:off x="7065109" y="4860250"/>
            <a:ext cx="499943" cy="499943"/>
          </a:xfrm>
          <a:prstGeom prst="roundRect">
            <a:avLst>
              <a:gd name="adj" fmla="val 20000"/>
            </a:avLst>
          </a:prstGeom>
          <a:solidFill>
            <a:srgbClr val="EBD0FB"/>
          </a:solidFill>
          <a:ln w="13811">
            <a:solidFill>
              <a:srgbClr val="D7A1F7"/>
            </a:solidFill>
            <a:prstDash val="solid"/>
          </a:ln>
        </p:spPr>
      </p:sp>
      <p:sp>
        <p:nvSpPr>
          <p:cNvPr id="14" name="Text 11"/>
          <p:cNvSpPr/>
          <p:nvPr/>
        </p:nvSpPr>
        <p:spPr>
          <a:xfrm>
            <a:off x="7223105" y="4901922"/>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2</a:t>
            </a:r>
            <a:endParaRPr lang="en-US" sz="2624" dirty="0"/>
          </a:p>
        </p:txBody>
      </p:sp>
      <p:sp>
        <p:nvSpPr>
          <p:cNvPr id="15" name="Text 12"/>
          <p:cNvSpPr/>
          <p:nvPr/>
        </p:nvSpPr>
        <p:spPr>
          <a:xfrm>
            <a:off x="3871079" y="4908828"/>
            <a:ext cx="2221944" cy="347186"/>
          </a:xfrm>
          <a:prstGeom prst="rect">
            <a:avLst/>
          </a:prstGeom>
          <a:noFill/>
          <a:ln/>
        </p:spPr>
        <p:txBody>
          <a:bodyPr wrap="none" rtlCol="0" anchor="t"/>
          <a:lstStyle/>
          <a:p>
            <a:pPr algn="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Example</a:t>
            </a:r>
            <a:endParaRPr lang="en-US" sz="2187" dirty="0"/>
          </a:p>
        </p:txBody>
      </p:sp>
      <p:sp>
        <p:nvSpPr>
          <p:cNvPr id="16" name="Text 13"/>
          <p:cNvSpPr/>
          <p:nvPr/>
        </p:nvSpPr>
        <p:spPr>
          <a:xfrm>
            <a:off x="2348389" y="5478185"/>
            <a:ext cx="3744635" cy="355402"/>
          </a:xfrm>
          <a:prstGeom prst="rect">
            <a:avLst/>
          </a:prstGeom>
          <a:noFill/>
          <a:ln/>
        </p:spPr>
        <p:txBody>
          <a:bodyPr wrap="none" rtlCol="0" anchor="t"/>
          <a:lstStyle/>
          <a:p>
            <a:pPr algn="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ps aux | grep python</a:t>
            </a:r>
            <a:endParaRPr lang="en-US" sz="1750" dirty="0"/>
          </a:p>
        </p:txBody>
      </p:sp>
      <p:sp>
        <p:nvSpPr>
          <p:cNvPr id="17" name="Shape 14"/>
          <p:cNvSpPr/>
          <p:nvPr/>
        </p:nvSpPr>
        <p:spPr>
          <a:xfrm>
            <a:off x="7565053" y="6087725"/>
            <a:ext cx="777597" cy="44410"/>
          </a:xfrm>
          <a:prstGeom prst="rect">
            <a:avLst/>
          </a:prstGeom>
          <a:solidFill>
            <a:srgbClr val="D7A1F7"/>
          </a:solidFill>
          <a:ln/>
        </p:spPr>
      </p:sp>
      <p:sp>
        <p:nvSpPr>
          <p:cNvPr id="18" name="Shape 15"/>
          <p:cNvSpPr/>
          <p:nvPr/>
        </p:nvSpPr>
        <p:spPr>
          <a:xfrm>
            <a:off x="7065109" y="5860018"/>
            <a:ext cx="499943" cy="499943"/>
          </a:xfrm>
          <a:prstGeom prst="roundRect">
            <a:avLst>
              <a:gd name="adj" fmla="val 20000"/>
            </a:avLst>
          </a:prstGeom>
          <a:solidFill>
            <a:srgbClr val="EBD0FB"/>
          </a:solidFill>
          <a:ln w="13811">
            <a:solidFill>
              <a:srgbClr val="D7A1F7"/>
            </a:solidFill>
            <a:prstDash val="solid"/>
          </a:ln>
        </p:spPr>
      </p:sp>
      <p:sp>
        <p:nvSpPr>
          <p:cNvPr id="19" name="Text 16"/>
          <p:cNvSpPr/>
          <p:nvPr/>
        </p:nvSpPr>
        <p:spPr>
          <a:xfrm>
            <a:off x="7223105" y="5901690"/>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3</a:t>
            </a:r>
            <a:endParaRPr lang="en-US" sz="2624" dirty="0"/>
          </a:p>
        </p:txBody>
      </p:sp>
      <p:sp>
        <p:nvSpPr>
          <p:cNvPr id="20" name="Text 17"/>
          <p:cNvSpPr/>
          <p:nvPr/>
        </p:nvSpPr>
        <p:spPr>
          <a:xfrm>
            <a:off x="8537138" y="5908596"/>
            <a:ext cx="2221944" cy="347186"/>
          </a:xfrm>
          <a:prstGeom prst="rect">
            <a:avLst/>
          </a:prstGeom>
          <a:noFill/>
          <a:ln/>
        </p:spPr>
        <p:txBody>
          <a:bodyPr wrap="none" rtlCol="0" anchor="t"/>
          <a:lstStyle/>
          <a:p>
            <a:pPr algn="l"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Purpose</a:t>
            </a:r>
            <a:endParaRPr lang="en-US" sz="2187" dirty="0"/>
          </a:p>
        </p:txBody>
      </p:sp>
      <p:sp>
        <p:nvSpPr>
          <p:cNvPr id="21" name="Text 18"/>
          <p:cNvSpPr/>
          <p:nvPr/>
        </p:nvSpPr>
        <p:spPr>
          <a:xfrm>
            <a:off x="8537138" y="6477952"/>
            <a:ext cx="3744754" cy="710803"/>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Combines ps and grep commands to find processes by name.</a:t>
            </a:r>
            <a:endParaRPr lang="en-US" sz="1750"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833199" y="1479471"/>
            <a:ext cx="4933117"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pstree - Process Tree</a:t>
            </a:r>
            <a:endParaRPr lang="en-US" sz="4374" dirty="0"/>
          </a:p>
        </p:txBody>
      </p:sp>
      <p:sp>
        <p:nvSpPr>
          <p:cNvPr id="5" name="Text 2"/>
          <p:cNvSpPr/>
          <p:nvPr/>
        </p:nvSpPr>
        <p:spPr>
          <a:xfrm>
            <a:off x="833199" y="2507099"/>
            <a:ext cx="7477601"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The pstree command represents a hierarchical and tree-like view of active processes running in your OS. Its uses epoll for fast and efficient data transition between processes. It comes with various options that allow you to define the width and depth of displayed nodes and other outlook options.</a:t>
            </a:r>
            <a:endParaRPr lang="en-US" sz="1750" dirty="0"/>
          </a:p>
        </p:txBody>
      </p:sp>
      <p:sp>
        <p:nvSpPr>
          <p:cNvPr id="6" name="Shape 3"/>
          <p:cNvSpPr/>
          <p:nvPr/>
        </p:nvSpPr>
        <p:spPr>
          <a:xfrm>
            <a:off x="833199" y="4352211"/>
            <a:ext cx="499943" cy="499943"/>
          </a:xfrm>
          <a:prstGeom prst="roundRect">
            <a:avLst>
              <a:gd name="adj" fmla="val 20000"/>
            </a:avLst>
          </a:prstGeom>
          <a:solidFill>
            <a:srgbClr val="EBD0FB"/>
          </a:solidFill>
          <a:ln w="13811">
            <a:solidFill>
              <a:srgbClr val="D7A1F7"/>
            </a:solidFill>
            <a:prstDash val="solid"/>
          </a:ln>
        </p:spPr>
      </p:sp>
      <p:sp>
        <p:nvSpPr>
          <p:cNvPr id="7" name="Text 4"/>
          <p:cNvSpPr/>
          <p:nvPr/>
        </p:nvSpPr>
        <p:spPr>
          <a:xfrm>
            <a:off x="991195" y="4393883"/>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1</a:t>
            </a:r>
            <a:endParaRPr lang="en-US" sz="2624" dirty="0"/>
          </a:p>
        </p:txBody>
      </p:sp>
      <p:sp>
        <p:nvSpPr>
          <p:cNvPr id="8" name="Text 5"/>
          <p:cNvSpPr/>
          <p:nvPr/>
        </p:nvSpPr>
        <p:spPr>
          <a:xfrm>
            <a:off x="1555313" y="4428530"/>
            <a:ext cx="2221944"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Syntax</a:t>
            </a:r>
            <a:endParaRPr lang="en-US" sz="2187" dirty="0"/>
          </a:p>
        </p:txBody>
      </p:sp>
      <p:sp>
        <p:nvSpPr>
          <p:cNvPr id="9" name="Text 6"/>
          <p:cNvSpPr/>
          <p:nvPr/>
        </p:nvSpPr>
        <p:spPr>
          <a:xfrm>
            <a:off x="1555313" y="4997887"/>
            <a:ext cx="2905601"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pstree [options]</a:t>
            </a:r>
            <a:endParaRPr lang="en-US" sz="1750" dirty="0"/>
          </a:p>
        </p:txBody>
      </p:sp>
      <p:sp>
        <p:nvSpPr>
          <p:cNvPr id="10" name="Shape 7"/>
          <p:cNvSpPr/>
          <p:nvPr/>
        </p:nvSpPr>
        <p:spPr>
          <a:xfrm>
            <a:off x="4683085" y="4352211"/>
            <a:ext cx="499943" cy="499943"/>
          </a:xfrm>
          <a:prstGeom prst="roundRect">
            <a:avLst>
              <a:gd name="adj" fmla="val 20000"/>
            </a:avLst>
          </a:prstGeom>
          <a:solidFill>
            <a:srgbClr val="EBD0FB"/>
          </a:solidFill>
          <a:ln w="13811">
            <a:solidFill>
              <a:srgbClr val="D7A1F7"/>
            </a:solidFill>
            <a:prstDash val="solid"/>
          </a:ln>
        </p:spPr>
      </p:sp>
      <p:sp>
        <p:nvSpPr>
          <p:cNvPr id="11" name="Text 8"/>
          <p:cNvSpPr/>
          <p:nvPr/>
        </p:nvSpPr>
        <p:spPr>
          <a:xfrm>
            <a:off x="4841081" y="4393883"/>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2</a:t>
            </a:r>
            <a:endParaRPr lang="en-US" sz="2624" dirty="0"/>
          </a:p>
        </p:txBody>
      </p:sp>
      <p:sp>
        <p:nvSpPr>
          <p:cNvPr id="12" name="Text 9"/>
          <p:cNvSpPr/>
          <p:nvPr/>
        </p:nvSpPr>
        <p:spPr>
          <a:xfrm>
            <a:off x="5405199" y="4428530"/>
            <a:ext cx="2221944"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Example</a:t>
            </a:r>
            <a:endParaRPr lang="en-US" sz="2187" dirty="0"/>
          </a:p>
        </p:txBody>
      </p:sp>
      <p:sp>
        <p:nvSpPr>
          <p:cNvPr id="13" name="Text 10"/>
          <p:cNvSpPr/>
          <p:nvPr/>
        </p:nvSpPr>
        <p:spPr>
          <a:xfrm>
            <a:off x="5405199" y="4997887"/>
            <a:ext cx="2905601"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pstree</a:t>
            </a:r>
            <a:endParaRPr lang="en-US" sz="1750" dirty="0"/>
          </a:p>
        </p:txBody>
      </p:sp>
      <p:sp>
        <p:nvSpPr>
          <p:cNvPr id="14" name="Shape 11"/>
          <p:cNvSpPr/>
          <p:nvPr/>
        </p:nvSpPr>
        <p:spPr>
          <a:xfrm>
            <a:off x="833199" y="5749052"/>
            <a:ext cx="499943" cy="499943"/>
          </a:xfrm>
          <a:prstGeom prst="roundRect">
            <a:avLst>
              <a:gd name="adj" fmla="val 20000"/>
            </a:avLst>
          </a:prstGeom>
          <a:solidFill>
            <a:srgbClr val="EBD0FB"/>
          </a:solidFill>
          <a:ln w="13811">
            <a:solidFill>
              <a:srgbClr val="D7A1F7"/>
            </a:solidFill>
            <a:prstDash val="solid"/>
          </a:ln>
        </p:spPr>
      </p:sp>
      <p:sp>
        <p:nvSpPr>
          <p:cNvPr id="15" name="Text 12"/>
          <p:cNvSpPr/>
          <p:nvPr/>
        </p:nvSpPr>
        <p:spPr>
          <a:xfrm>
            <a:off x="991195" y="5790724"/>
            <a:ext cx="183952" cy="416481"/>
          </a:xfrm>
          <a:prstGeom prst="rect">
            <a:avLst/>
          </a:prstGeom>
          <a:noFill/>
          <a:ln/>
        </p:spPr>
        <p:txBody>
          <a:bodyPr wrap="none" rtlCol="0" anchor="t"/>
          <a:lstStyle/>
          <a:p>
            <a:pPr algn="ctr" indent="0" marL="0">
              <a:lnSpc>
                <a:spcPts val="3281"/>
              </a:lnSpc>
              <a:buNone/>
            </a:pPr>
            <a:r>
              <a:rPr lang="en-US" sz="2624" b="1" spc="-52" kern="0" dirty="0">
                <a:solidFill>
                  <a:srgbClr val="272525"/>
                </a:solidFill>
                <a:latin typeface="adonis-web" pitchFamily="34" charset="0"/>
                <a:ea typeface="adonis-web" pitchFamily="34" charset="-122"/>
                <a:cs typeface="adonis-web" pitchFamily="34" charset="-120"/>
              </a:rPr>
              <a:t>3</a:t>
            </a:r>
            <a:endParaRPr lang="en-US" sz="2624" dirty="0"/>
          </a:p>
        </p:txBody>
      </p:sp>
      <p:sp>
        <p:nvSpPr>
          <p:cNvPr id="16" name="Text 13"/>
          <p:cNvSpPr/>
          <p:nvPr/>
        </p:nvSpPr>
        <p:spPr>
          <a:xfrm>
            <a:off x="1555313" y="5825371"/>
            <a:ext cx="2221944"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Purpose</a:t>
            </a:r>
            <a:endParaRPr lang="en-US" sz="2187" dirty="0"/>
          </a:p>
        </p:txBody>
      </p:sp>
      <p:sp>
        <p:nvSpPr>
          <p:cNvPr id="17" name="Text 14"/>
          <p:cNvSpPr/>
          <p:nvPr/>
        </p:nvSpPr>
        <p:spPr>
          <a:xfrm>
            <a:off x="1555313" y="6394728"/>
            <a:ext cx="6755487"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Displays running processes in a tree-like structure.</a:t>
            </a:r>
            <a:endParaRPr lang="en-US" sz="1750" dirty="0"/>
          </a:p>
        </p:txBody>
      </p:sp>
      <p:pic>
        <p:nvPicPr>
          <p:cNvPr id="18"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1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2023-10-10T07:55:22Z</dcterms:created>
  <dcterms:modified xsi:type="dcterms:W3CDTF">2023-10-10T07:55:22Z</dcterms:modified>
</cp:coreProperties>
</file>